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1"/>
  </p:notesMasterIdLst>
  <p:sldIdLst>
    <p:sldId id="256" r:id="rId2"/>
    <p:sldId id="257" r:id="rId3"/>
    <p:sldId id="279" r:id="rId4"/>
    <p:sldId id="280" r:id="rId5"/>
    <p:sldId id="276" r:id="rId6"/>
    <p:sldId id="258" r:id="rId7"/>
    <p:sldId id="275" r:id="rId8"/>
    <p:sldId id="260" r:id="rId9"/>
    <p:sldId id="261" r:id="rId10"/>
    <p:sldId id="277" r:id="rId11"/>
    <p:sldId id="278" r:id="rId12"/>
    <p:sldId id="262" r:id="rId13"/>
    <p:sldId id="263" r:id="rId14"/>
    <p:sldId id="264" r:id="rId15"/>
    <p:sldId id="265" r:id="rId16"/>
    <p:sldId id="266" r:id="rId17"/>
    <p:sldId id="272" r:id="rId18"/>
    <p:sldId id="273" r:id="rId19"/>
    <p:sldId id="274" r:id="rId20"/>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98" autoAdjust="0"/>
  </p:normalViewPr>
  <p:slideViewPr>
    <p:cSldViewPr snapToGrid="0" showGuides="1">
      <p:cViewPr varScale="1">
        <p:scale>
          <a:sx n="120" d="100"/>
          <a:sy n="120" d="100"/>
        </p:scale>
        <p:origin x="2242" y="75"/>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1143000" y="685800"/>
            <a:ext cx="4572000" cy="3429000"/>
          </a:xfrm>
          <a:prstGeom prst="rect">
            <a:avLst/>
          </a:prstGeom>
        </p:spPr>
        <p:txBody>
          <a:bodyPr/>
          <a:lstStyle/>
          <a:p>
            <a:endParaRPr/>
          </a:p>
        </p:txBody>
      </p:sp>
      <p:sp>
        <p:nvSpPr>
          <p:cNvPr id="245" name="Shape 2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Die Feedback-Runde ist als Zwischendurch-Evaluation gedacht, weil man die Evaluationsergebnisse zum Seminar erst am Ende des Seminars kriegt und dann ist es zu spät noch was zu verändern (danke Uni Kiel). </a:t>
            </a:r>
          </a:p>
          <a:p>
            <a:r>
              <a:t>Ich hab ein paar Mental-Health-Fragen eingebaut, weil nie irgendwer die Studis fragt, wie sie klarkommen. Und es sind ja noch kleine Studis.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endParaRPr/>
          </a:p>
          <a:p>
            <a:r>
              <a:t>Was gehört zu meinem Körper ist auch a-priori-Wissen, z.B. habe ich einen hohen Hut auf und wie tief muss ich mich bücken, wenn ich unter einem Türrahmen durchgehe. Anderes Beispiel: Wenn man Auto fährt, weiß man, wo das Auto endet und kann es entsprechend lenken, das gleiche passiert beim Fahrrad-Fahren oder wenn man einen Hammer gezielt schwingt. In dem Fall wird das Fortbewegungsmittel oder Werkzeug zu einer Verlängerung des eigenen Körpers.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dirty="0"/>
          </a:p>
          <a:p>
            <a:r>
              <a:rPr dirty="0"/>
              <a:t>Die Pinocchio-Illusion (</a:t>
            </a:r>
            <a:r>
              <a:rPr dirty="0" err="1"/>
              <a:t>auch</a:t>
            </a:r>
            <a:r>
              <a:rPr dirty="0"/>
              <a:t> Pinocchio-</a:t>
            </a:r>
            <a:r>
              <a:rPr dirty="0" err="1"/>
              <a:t>Effekt</a:t>
            </a:r>
            <a:r>
              <a:rPr dirty="0"/>
              <a:t>) </a:t>
            </a:r>
            <a:r>
              <a:rPr dirty="0" err="1"/>
              <a:t>ist</a:t>
            </a:r>
            <a:r>
              <a:rPr dirty="0"/>
              <a:t> </a:t>
            </a:r>
            <a:r>
              <a:rPr dirty="0" err="1"/>
              <a:t>eine</a:t>
            </a:r>
            <a:r>
              <a:rPr dirty="0"/>
              <a:t> </a:t>
            </a:r>
            <a:r>
              <a:rPr dirty="0" err="1"/>
              <a:t>Sinnestäuschung</a:t>
            </a:r>
            <a:r>
              <a:rPr dirty="0"/>
              <a:t>, die </a:t>
            </a:r>
            <a:r>
              <a:rPr dirty="0" err="1"/>
              <a:t>durch</a:t>
            </a:r>
            <a:r>
              <a:rPr dirty="0"/>
              <a:t> </a:t>
            </a:r>
            <a:r>
              <a:rPr dirty="0" err="1"/>
              <a:t>Irritationen</a:t>
            </a:r>
            <a:r>
              <a:rPr dirty="0"/>
              <a:t> </a:t>
            </a:r>
            <a:r>
              <a:rPr dirty="0" err="1"/>
              <a:t>verschiedener</a:t>
            </a:r>
            <a:r>
              <a:rPr dirty="0"/>
              <a:t> </a:t>
            </a:r>
            <a:r>
              <a:rPr dirty="0" err="1"/>
              <a:t>Muskelgruppen</a:t>
            </a:r>
            <a:r>
              <a:rPr dirty="0"/>
              <a:t> </a:t>
            </a:r>
            <a:r>
              <a:rPr dirty="0" err="1"/>
              <a:t>durch</a:t>
            </a:r>
            <a:r>
              <a:rPr dirty="0"/>
              <a:t> Vibration </a:t>
            </a:r>
            <a:r>
              <a:rPr dirty="0" err="1"/>
              <a:t>im</a:t>
            </a:r>
            <a:r>
              <a:rPr dirty="0"/>
              <a:t> Experiment </a:t>
            </a:r>
            <a:r>
              <a:rPr dirty="0" err="1"/>
              <a:t>ausgelöst</a:t>
            </a:r>
            <a:r>
              <a:rPr dirty="0"/>
              <a:t> </a:t>
            </a:r>
            <a:r>
              <a:rPr dirty="0" err="1"/>
              <a:t>werden</a:t>
            </a:r>
            <a:r>
              <a:rPr dirty="0"/>
              <a:t> </a:t>
            </a:r>
            <a:r>
              <a:rPr dirty="0" err="1"/>
              <a:t>kann</a:t>
            </a:r>
            <a:r>
              <a:rPr dirty="0"/>
              <a:t>, und </a:t>
            </a:r>
            <a:r>
              <a:rPr dirty="0" err="1"/>
              <a:t>eine</a:t>
            </a:r>
            <a:r>
              <a:rPr dirty="0"/>
              <a:t> </a:t>
            </a:r>
            <a:r>
              <a:rPr dirty="0" err="1"/>
              <a:t>vorübergehende</a:t>
            </a:r>
            <a:r>
              <a:rPr dirty="0"/>
              <a:t> </a:t>
            </a:r>
            <a:r>
              <a:rPr dirty="0" err="1"/>
              <a:t>Störung</a:t>
            </a:r>
            <a:r>
              <a:rPr dirty="0"/>
              <a:t> der </a:t>
            </a:r>
            <a:r>
              <a:rPr dirty="0" err="1"/>
              <a:t>Tiefensensibilität</a:t>
            </a:r>
            <a:r>
              <a:rPr dirty="0"/>
              <a:t> und </a:t>
            </a:r>
            <a:r>
              <a:rPr dirty="0" err="1"/>
              <a:t>damit</a:t>
            </a:r>
            <a:r>
              <a:rPr dirty="0"/>
              <a:t> des </a:t>
            </a:r>
            <a:r>
              <a:rPr dirty="0" err="1"/>
              <a:t>Lageempfindens</a:t>
            </a:r>
            <a:r>
              <a:rPr dirty="0"/>
              <a:t> </a:t>
            </a:r>
            <a:r>
              <a:rPr dirty="0" err="1"/>
              <a:t>einzelner</a:t>
            </a:r>
            <a:r>
              <a:rPr dirty="0"/>
              <a:t> </a:t>
            </a:r>
            <a:r>
              <a:rPr dirty="0" err="1"/>
              <a:t>Körperteile</a:t>
            </a:r>
            <a:r>
              <a:rPr dirty="0"/>
              <a:t> </a:t>
            </a:r>
            <a:r>
              <a:rPr dirty="0" err="1"/>
              <a:t>bewirkt</a:t>
            </a:r>
            <a:r>
              <a:rPr dirty="0"/>
              <a:t>.</a:t>
            </a:r>
          </a:p>
          <a:p>
            <a:r>
              <a:rPr dirty="0" err="1"/>
              <a:t>Beispielsweise</a:t>
            </a:r>
            <a:r>
              <a:rPr dirty="0"/>
              <a:t> </a:t>
            </a:r>
            <a:r>
              <a:rPr dirty="0" err="1"/>
              <a:t>können</a:t>
            </a:r>
            <a:r>
              <a:rPr dirty="0"/>
              <a:t> </a:t>
            </a:r>
            <a:r>
              <a:rPr dirty="0" err="1"/>
              <a:t>Personen</a:t>
            </a:r>
            <a:r>
              <a:rPr dirty="0"/>
              <a:t>, die </a:t>
            </a:r>
            <a:r>
              <a:rPr dirty="0" err="1"/>
              <a:t>sich</a:t>
            </a:r>
            <a:r>
              <a:rPr dirty="0"/>
              <a:t> </a:t>
            </a:r>
            <a:r>
              <a:rPr dirty="0" err="1"/>
              <a:t>mit</a:t>
            </a:r>
            <a:r>
              <a:rPr dirty="0"/>
              <a:t> </a:t>
            </a:r>
            <a:r>
              <a:rPr dirty="0" err="1"/>
              <a:t>verbundenen</a:t>
            </a:r>
            <a:r>
              <a:rPr dirty="0"/>
              <a:t> </a:t>
            </a:r>
            <a:r>
              <a:rPr dirty="0" err="1"/>
              <a:t>Augen</a:t>
            </a:r>
            <a:r>
              <a:rPr dirty="0"/>
              <a:t> an die </a:t>
            </a:r>
            <a:r>
              <a:rPr dirty="0" err="1"/>
              <a:t>eigene</a:t>
            </a:r>
            <a:r>
              <a:rPr dirty="0"/>
              <a:t> </a:t>
            </a:r>
            <a:r>
              <a:rPr dirty="0" err="1"/>
              <a:t>Nase</a:t>
            </a:r>
            <a:r>
              <a:rPr dirty="0"/>
              <a:t> </a:t>
            </a:r>
            <a:r>
              <a:rPr dirty="0" err="1"/>
              <a:t>fassen</a:t>
            </a:r>
            <a:r>
              <a:rPr dirty="0"/>
              <a:t>, </a:t>
            </a:r>
            <a:r>
              <a:rPr dirty="0" err="1"/>
              <a:t>bei</a:t>
            </a:r>
            <a:r>
              <a:rPr dirty="0"/>
              <a:t> </a:t>
            </a:r>
            <a:r>
              <a:rPr dirty="0" err="1"/>
              <a:t>gleichzeitig</a:t>
            </a:r>
            <a:r>
              <a:rPr dirty="0"/>
              <a:t> </a:t>
            </a:r>
            <a:r>
              <a:rPr dirty="0" err="1"/>
              <a:t>ausgelösten</a:t>
            </a:r>
            <a:r>
              <a:rPr dirty="0"/>
              <a:t> </a:t>
            </a:r>
            <a:r>
              <a:rPr dirty="0" err="1"/>
              <a:t>Vibrationen</a:t>
            </a:r>
            <a:r>
              <a:rPr dirty="0"/>
              <a:t> am </a:t>
            </a:r>
            <a:r>
              <a:rPr dirty="0" err="1"/>
              <a:t>Bizeps</a:t>
            </a:r>
            <a:r>
              <a:rPr dirty="0"/>
              <a:t> </a:t>
            </a:r>
            <a:r>
              <a:rPr dirty="0" err="1"/>
              <a:t>desselben</a:t>
            </a:r>
            <a:r>
              <a:rPr dirty="0"/>
              <a:t> </a:t>
            </a:r>
            <a:r>
              <a:rPr dirty="0" err="1"/>
              <a:t>Armes</a:t>
            </a:r>
            <a:r>
              <a:rPr dirty="0"/>
              <a:t> das </a:t>
            </a:r>
            <a:r>
              <a:rPr dirty="0" err="1"/>
              <a:t>Gefühl</a:t>
            </a:r>
            <a:r>
              <a:rPr dirty="0"/>
              <a:t> </a:t>
            </a:r>
            <a:r>
              <a:rPr dirty="0" err="1"/>
              <a:t>haben</a:t>
            </a:r>
            <a:r>
              <a:rPr dirty="0"/>
              <a:t>, </a:t>
            </a:r>
            <a:r>
              <a:rPr dirty="0" err="1"/>
              <a:t>ihre</a:t>
            </a:r>
            <a:r>
              <a:rPr dirty="0"/>
              <a:t> </a:t>
            </a:r>
            <a:r>
              <a:rPr dirty="0" err="1"/>
              <a:t>Nase</a:t>
            </a:r>
            <a:r>
              <a:rPr dirty="0"/>
              <a:t> sei bis </a:t>
            </a:r>
            <a:r>
              <a:rPr dirty="0" err="1"/>
              <a:t>zu</a:t>
            </a:r>
            <a:r>
              <a:rPr dirty="0"/>
              <a:t> 30 cm lang. Das </a:t>
            </a:r>
            <a:r>
              <a:rPr dirty="0" err="1"/>
              <a:t>funktioniert</a:t>
            </a:r>
            <a:r>
              <a:rPr dirty="0"/>
              <a:t> </a:t>
            </a:r>
            <a:r>
              <a:rPr dirty="0" err="1"/>
              <a:t>auch</a:t>
            </a:r>
            <a:r>
              <a:rPr dirty="0"/>
              <a:t>, </a:t>
            </a:r>
            <a:r>
              <a:rPr dirty="0" err="1"/>
              <a:t>wenn</a:t>
            </a:r>
            <a:r>
              <a:rPr dirty="0"/>
              <a:t> die Person </a:t>
            </a:r>
            <a:r>
              <a:rPr dirty="0" err="1"/>
              <a:t>mit</a:t>
            </a:r>
            <a:r>
              <a:rPr dirty="0"/>
              <a:t> den </a:t>
            </a:r>
            <a:r>
              <a:rPr dirty="0" err="1"/>
              <a:t>verbundenen</a:t>
            </a:r>
            <a:r>
              <a:rPr dirty="0"/>
              <a:t> </a:t>
            </a:r>
            <a:r>
              <a:rPr dirty="0" err="1"/>
              <a:t>Augen</a:t>
            </a:r>
            <a:r>
              <a:rPr dirty="0"/>
              <a:t> </a:t>
            </a:r>
            <a:r>
              <a:rPr dirty="0" err="1"/>
              <a:t>einer</a:t>
            </a:r>
            <a:r>
              <a:rPr dirty="0"/>
              <a:t> </a:t>
            </a:r>
            <a:r>
              <a:rPr dirty="0" err="1"/>
              <a:t>anderen</a:t>
            </a:r>
            <a:r>
              <a:rPr dirty="0"/>
              <a:t> Person, die </a:t>
            </a:r>
            <a:r>
              <a:rPr dirty="0" err="1"/>
              <a:t>vor</a:t>
            </a:r>
            <a:r>
              <a:rPr dirty="0"/>
              <a:t> </a:t>
            </a:r>
            <a:r>
              <a:rPr dirty="0" err="1"/>
              <a:t>ihr</a:t>
            </a:r>
            <a:r>
              <a:rPr dirty="0"/>
              <a:t> </a:t>
            </a:r>
            <a:r>
              <a:rPr dirty="0" err="1"/>
              <a:t>steht</a:t>
            </a:r>
            <a:r>
              <a:rPr dirty="0"/>
              <a:t>, an die </a:t>
            </a:r>
            <a:r>
              <a:rPr dirty="0" err="1"/>
              <a:t>Nase</a:t>
            </a:r>
            <a:r>
              <a:rPr dirty="0"/>
              <a:t> </a:t>
            </a:r>
            <a:r>
              <a:rPr dirty="0" err="1"/>
              <a:t>fasst</a:t>
            </a:r>
            <a:r>
              <a:rPr dirty="0"/>
              <a:t>.</a:t>
            </a:r>
          </a:p>
          <a:p>
            <a:r>
              <a:rPr dirty="0" err="1"/>
              <a:t>Warum</a:t>
            </a:r>
            <a:r>
              <a:rPr dirty="0"/>
              <a:t> </a:t>
            </a:r>
            <a:r>
              <a:rPr dirty="0" err="1"/>
              <a:t>passiert</a:t>
            </a:r>
            <a:r>
              <a:rPr dirty="0"/>
              <a:t> das? </a:t>
            </a:r>
            <a:r>
              <a:rPr dirty="0" err="1"/>
              <a:t>Durch</a:t>
            </a:r>
            <a:r>
              <a:rPr dirty="0"/>
              <a:t> die Vibration am </a:t>
            </a:r>
            <a:r>
              <a:rPr dirty="0" err="1"/>
              <a:t>Bizeps</a:t>
            </a:r>
            <a:r>
              <a:rPr dirty="0"/>
              <a:t> </a:t>
            </a:r>
            <a:r>
              <a:rPr dirty="0" err="1"/>
              <a:t>entsteht</a:t>
            </a:r>
            <a:r>
              <a:rPr dirty="0"/>
              <a:t> der </a:t>
            </a:r>
            <a:r>
              <a:rPr dirty="0" err="1"/>
              <a:t>Eindruck</a:t>
            </a:r>
            <a:r>
              <a:rPr dirty="0"/>
              <a:t>, der </a:t>
            </a:r>
            <a:r>
              <a:rPr dirty="0" err="1"/>
              <a:t>Muskel</a:t>
            </a:r>
            <a:r>
              <a:rPr dirty="0"/>
              <a:t> </a:t>
            </a:r>
            <a:r>
              <a:rPr dirty="0" err="1"/>
              <a:t>wäre</a:t>
            </a:r>
            <a:r>
              <a:rPr dirty="0"/>
              <a:t> </a:t>
            </a:r>
            <a:r>
              <a:rPr dirty="0" err="1"/>
              <a:t>angespannt</a:t>
            </a:r>
            <a:r>
              <a:rPr dirty="0"/>
              <a:t>, was er ja </a:t>
            </a:r>
            <a:r>
              <a:rPr dirty="0" err="1"/>
              <a:t>nur</a:t>
            </a:r>
            <a:r>
              <a:rPr dirty="0"/>
              <a:t> </a:t>
            </a:r>
            <a:r>
              <a:rPr dirty="0" err="1"/>
              <a:t>ist</a:t>
            </a:r>
            <a:r>
              <a:rPr dirty="0"/>
              <a:t>, </a:t>
            </a:r>
            <a:r>
              <a:rPr dirty="0" err="1"/>
              <a:t>wenn</a:t>
            </a:r>
            <a:r>
              <a:rPr dirty="0"/>
              <a:t> ich </a:t>
            </a:r>
            <a:r>
              <a:rPr dirty="0" err="1"/>
              <a:t>meinen</a:t>
            </a:r>
            <a:r>
              <a:rPr dirty="0"/>
              <a:t> Arm </a:t>
            </a:r>
            <a:r>
              <a:rPr dirty="0" err="1"/>
              <a:t>Richtung</a:t>
            </a:r>
            <a:r>
              <a:rPr dirty="0"/>
              <a:t> </a:t>
            </a:r>
            <a:r>
              <a:rPr dirty="0" err="1"/>
              <a:t>Nase</a:t>
            </a:r>
            <a:r>
              <a:rPr dirty="0"/>
              <a:t> </a:t>
            </a:r>
            <a:r>
              <a:rPr dirty="0" err="1"/>
              <a:t>abknicke</a:t>
            </a:r>
            <a:r>
              <a:rPr dirty="0"/>
              <a:t>. </a:t>
            </a:r>
            <a:r>
              <a:rPr dirty="0" err="1"/>
              <a:t>Ist</a:t>
            </a:r>
            <a:r>
              <a:rPr dirty="0"/>
              <a:t> er </a:t>
            </a:r>
            <a:r>
              <a:rPr dirty="0" err="1"/>
              <a:t>aber</a:t>
            </a:r>
            <a:r>
              <a:rPr dirty="0"/>
              <a:t> gar </a:t>
            </a:r>
            <a:r>
              <a:rPr dirty="0" err="1"/>
              <a:t>nicht</a:t>
            </a:r>
            <a:r>
              <a:rPr dirty="0"/>
              <a:t>, </a:t>
            </a:r>
            <a:r>
              <a:rPr dirty="0" err="1"/>
              <a:t>dadurch</a:t>
            </a:r>
            <a:r>
              <a:rPr dirty="0"/>
              <a:t> </a:t>
            </a:r>
            <a:r>
              <a:rPr dirty="0" err="1"/>
              <a:t>entsteht</a:t>
            </a:r>
            <a:r>
              <a:rPr dirty="0"/>
              <a:t> der </a:t>
            </a:r>
            <a:r>
              <a:rPr dirty="0" err="1"/>
              <a:t>Eindruck</a:t>
            </a:r>
            <a:r>
              <a:rPr dirty="0"/>
              <a:t>, die </a:t>
            </a:r>
            <a:r>
              <a:rPr dirty="0" err="1"/>
              <a:t>eigene</a:t>
            </a:r>
            <a:r>
              <a:rPr dirty="0"/>
              <a:t> </a:t>
            </a:r>
            <a:r>
              <a:rPr dirty="0" err="1"/>
              <a:t>Nase</a:t>
            </a:r>
            <a:r>
              <a:rPr dirty="0"/>
              <a:t> </a:t>
            </a:r>
            <a:r>
              <a:rPr dirty="0" err="1"/>
              <a:t>wäre</a:t>
            </a:r>
            <a:r>
              <a:rPr dirty="0"/>
              <a:t> </a:t>
            </a:r>
            <a:r>
              <a:rPr dirty="0" err="1"/>
              <a:t>sehr</a:t>
            </a:r>
            <a:r>
              <a:rPr dirty="0"/>
              <a:t> lang.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Alternativ kann man sich auch hinter eine andere Person setzen und sich selbst und der anderen Person über die Nase streichen. Bitte nicht im Bus machen, Menschen finden das vielleicht komisch. Wenn es funktioniert hat man das Gefühl, man hätte eine sehr lange Nase.</a:t>
            </a:r>
          </a:p>
          <a:p>
            <a:endParaRPr/>
          </a:p>
          <a:p>
            <a:r>
              <a:t>Andere Nasen-Illusion: </a:t>
            </a:r>
          </a:p>
          <a:p>
            <a:r>
              <a:t>Man kann auch den Mittel- und Ringfinger von einer Hand überkreuzen und dann mit den überkreuzten Fingern über die Nase fahren, sodass der Nasenrücken zwischen den Fingern liegt. In einigen Fällen fühlt es sich an als hätte man 2 Nasen oder eine offene, umgekehrte Nase. Lustigerweise ist das übrigens auch das US-amerikanische Gang-Handzeichen für „Westside“, insofern sollte man damit vorsichtig sein, wenn man in Los Angeles unterwegs 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6812894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939743980"/>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1458905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5862607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47149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7180642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13011259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
        <p:nvSpPr>
          <p:cNvPr id="248" name="Foliennummer"/>
          <p:cNvSpPr txBox="1">
            <a:spLocks noGrp="1"/>
          </p:cNvSpPr>
          <p:nvPr>
            <p:ph type="sldNum" sz="quarter" idx="4294967295"/>
          </p:nvPr>
        </p:nvSpPr>
        <p:spPr>
          <a:xfrm>
            <a:off x="8447088" y="6137275"/>
            <a:ext cx="188912" cy="2651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p>
            <a:fld id="{86CB4B4D-7CA3-9044-876B-883B54F8677D}" type="slidenum">
              <a:t>1</a:t>
            </a:fld>
            <a:endParaRPr/>
          </a:p>
        </p:txBody>
      </p:sp>
      <p:sp>
        <p:nvSpPr>
          <p:cNvPr id="249" name="Rechteck"/>
          <p:cNvSpPr/>
          <p:nvPr/>
        </p:nvSpPr>
        <p:spPr>
          <a:xfrm rot="16200000">
            <a:off x="4186037" y="2009216"/>
            <a:ext cx="286452" cy="8628618"/>
          </a:xfrm>
          <a:prstGeom prst="rect">
            <a:avLst/>
          </a:prstGeom>
          <a:solidFill>
            <a:srgbClr val="6AACDA"/>
          </a:solidFill>
          <a:ln w="25400">
            <a:solidFill>
              <a:srgbClr val="6AACDA"/>
            </a:solidFill>
          </a:ln>
        </p:spPr>
        <p:txBody>
          <a:bodyPr lIns="45719" rIns="45719"/>
          <a:lstStyle/>
          <a:p>
            <a:endParaRPr/>
          </a:p>
        </p:txBody>
      </p:sp>
      <p:sp>
        <p:nvSpPr>
          <p:cNvPr id="250" name="Psy_B_7-2: funktionelle Neuroanatomie, Merle Schuckart (schuckart@psychologie.uni-kiel.de), WiSe 21/22"/>
          <p:cNvSpPr txBox="1"/>
          <p:nvPr/>
        </p:nvSpPr>
        <p:spPr>
          <a:xfrm>
            <a:off x="743032" y="6213840"/>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WiSe 21/22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034A0-B032-3652-7D29-F6C924A5D2C7}"/>
              </a:ext>
            </a:extLst>
          </p:cNvPr>
          <p:cNvSpPr>
            <a:spLocks noGrp="1"/>
          </p:cNvSpPr>
          <p:nvPr>
            <p:ph type="title"/>
          </p:nvPr>
        </p:nvSpPr>
        <p:spPr/>
        <p:txBody>
          <a:bodyPr/>
          <a:lstStyle/>
          <a:p>
            <a:r>
              <a:rPr lang="en-US" dirty="0" err="1"/>
              <a:t>fMRT</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4FF9607D-E257-1472-6B19-1A41EE42C52A}"/>
              </a:ext>
            </a:extLst>
          </p:cNvPr>
          <p:cNvSpPr>
            <a:spLocks noGrp="1"/>
          </p:cNvSpPr>
          <p:nvPr>
            <p:ph type="body" idx="10"/>
          </p:nvPr>
        </p:nvSpPr>
        <p:spPr/>
        <p:txBody>
          <a:bodyPr/>
          <a:lstStyle/>
          <a:p>
            <a:r>
              <a:rPr lang="en-US" dirty="0" err="1"/>
              <a:t>Huettel</a:t>
            </a:r>
            <a:r>
              <a:rPr lang="en-US" dirty="0"/>
              <a:t> ea., </a:t>
            </a:r>
            <a:r>
              <a:rPr lang="en-US" i="1" dirty="0"/>
              <a:t>Functional magnetic resonance imaging</a:t>
            </a:r>
            <a:r>
              <a:rPr lang="en-US" dirty="0"/>
              <a:t>, 2014</a:t>
            </a:r>
          </a:p>
        </p:txBody>
      </p:sp>
      <p:pic>
        <p:nvPicPr>
          <p:cNvPr id="8" name="Picture 7">
            <a:extLst>
              <a:ext uri="{FF2B5EF4-FFF2-40B4-BE49-F238E27FC236}">
                <a16:creationId xmlns:a16="http://schemas.microsoft.com/office/drawing/2014/main" id="{C60EC4EC-BA03-E363-D796-478A6A8F8426}"/>
              </a:ext>
            </a:extLst>
          </p:cNvPr>
          <p:cNvPicPr>
            <a:picLocks noChangeAspect="1"/>
          </p:cNvPicPr>
          <p:nvPr/>
        </p:nvPicPr>
        <p:blipFill>
          <a:blip r:embed="rId2"/>
          <a:stretch>
            <a:fillRect/>
          </a:stretch>
        </p:blipFill>
        <p:spPr>
          <a:xfrm>
            <a:off x="4733569" y="4174389"/>
            <a:ext cx="3013712" cy="1904376"/>
          </a:xfrm>
          <a:prstGeom prst="rect">
            <a:avLst/>
          </a:prstGeom>
        </p:spPr>
      </p:pic>
      <p:pic>
        <p:nvPicPr>
          <p:cNvPr id="10" name="Picture 9">
            <a:extLst>
              <a:ext uri="{FF2B5EF4-FFF2-40B4-BE49-F238E27FC236}">
                <a16:creationId xmlns:a16="http://schemas.microsoft.com/office/drawing/2014/main" id="{1CC33C17-E88E-9C56-556E-6909E2673902}"/>
              </a:ext>
            </a:extLst>
          </p:cNvPr>
          <p:cNvPicPr>
            <a:picLocks noChangeAspect="1"/>
          </p:cNvPicPr>
          <p:nvPr/>
        </p:nvPicPr>
        <p:blipFill>
          <a:blip r:embed="rId3"/>
          <a:stretch>
            <a:fillRect/>
          </a:stretch>
        </p:blipFill>
        <p:spPr>
          <a:xfrm>
            <a:off x="1810094" y="4217956"/>
            <a:ext cx="1505862" cy="1717529"/>
          </a:xfrm>
          <a:prstGeom prst="rect">
            <a:avLst/>
          </a:prstGeom>
        </p:spPr>
      </p:pic>
      <p:pic>
        <p:nvPicPr>
          <p:cNvPr id="2050" name="Picture 2" descr="Experimental Methods in Cognitive Neuroscience - ScienceDirect">
            <a:extLst>
              <a:ext uri="{FF2B5EF4-FFF2-40B4-BE49-F238E27FC236}">
                <a16:creationId xmlns:a16="http://schemas.microsoft.com/office/drawing/2014/main" id="{1AD86650-B0DF-0AC6-BD7A-AE8DBE664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97" y="956819"/>
            <a:ext cx="6160324" cy="308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3244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B04C5-5F5C-0353-F73D-116A474FC52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AA1C8A22-43F3-1E88-AE53-11DA22949850}"/>
              </a:ext>
            </a:extLst>
          </p:cNvPr>
          <p:cNvSpPr>
            <a:spLocks noGrp="1"/>
          </p:cNvSpPr>
          <p:nvPr>
            <p:ph type="title"/>
          </p:nvPr>
        </p:nvSpPr>
        <p:spPr/>
        <p:txBody>
          <a:bodyPr/>
          <a:lstStyle/>
          <a:p>
            <a:r>
              <a:rPr lang="en-US" dirty="0" err="1"/>
              <a:t>Physikalische</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FF88E634-79FB-709F-FAC1-752DCBB31F2A}"/>
              </a:ext>
            </a:extLst>
          </p:cNvPr>
          <p:cNvSpPr>
            <a:spLocks noGrp="1"/>
          </p:cNvSpPr>
          <p:nvPr>
            <p:ph type="body" idx="10"/>
          </p:nvPr>
        </p:nvSpPr>
        <p:spPr/>
        <p:txBody>
          <a:bodyPr/>
          <a:lstStyle/>
          <a:p>
            <a:r>
              <a:rPr lang="en-US" dirty="0"/>
              <a:t>Bennet ea., </a:t>
            </a:r>
            <a:r>
              <a:rPr lang="en-GB" i="1" dirty="0"/>
              <a:t>Annals of the New York Academy of Sciences</a:t>
            </a:r>
            <a:r>
              <a:rPr lang="en-GB" dirty="0"/>
              <a:t>, 2009</a:t>
            </a:r>
            <a:endParaRPr lang="en-US" dirty="0"/>
          </a:p>
        </p:txBody>
      </p:sp>
      <p:pic>
        <p:nvPicPr>
          <p:cNvPr id="6" name="Picture 5">
            <a:extLst>
              <a:ext uri="{FF2B5EF4-FFF2-40B4-BE49-F238E27FC236}">
                <a16:creationId xmlns:a16="http://schemas.microsoft.com/office/drawing/2014/main" id="{E48E01AD-CE03-2BD9-4F2B-C98224FF8A46}"/>
              </a:ext>
            </a:extLst>
          </p:cNvPr>
          <p:cNvPicPr>
            <a:picLocks noChangeAspect="1"/>
          </p:cNvPicPr>
          <p:nvPr/>
        </p:nvPicPr>
        <p:blipFill>
          <a:blip r:embed="rId2"/>
          <a:stretch>
            <a:fillRect/>
          </a:stretch>
        </p:blipFill>
        <p:spPr>
          <a:xfrm>
            <a:off x="218509" y="1416817"/>
            <a:ext cx="1307862" cy="1527351"/>
          </a:xfrm>
          <a:prstGeom prst="rect">
            <a:avLst/>
          </a:prstGeom>
        </p:spPr>
      </p:pic>
      <p:pic>
        <p:nvPicPr>
          <p:cNvPr id="8" name="Picture 7">
            <a:extLst>
              <a:ext uri="{FF2B5EF4-FFF2-40B4-BE49-F238E27FC236}">
                <a16:creationId xmlns:a16="http://schemas.microsoft.com/office/drawing/2014/main" id="{8FD437AE-EFBC-DCDE-8B36-DEBA66EE36DA}"/>
              </a:ext>
            </a:extLst>
          </p:cNvPr>
          <p:cNvPicPr>
            <a:picLocks noChangeAspect="1"/>
          </p:cNvPicPr>
          <p:nvPr/>
        </p:nvPicPr>
        <p:blipFill>
          <a:blip r:embed="rId3"/>
          <a:stretch>
            <a:fillRect/>
          </a:stretch>
        </p:blipFill>
        <p:spPr>
          <a:xfrm>
            <a:off x="1739662" y="1416818"/>
            <a:ext cx="1524344" cy="1527350"/>
          </a:xfrm>
          <a:prstGeom prst="rect">
            <a:avLst/>
          </a:prstGeom>
        </p:spPr>
      </p:pic>
      <p:pic>
        <p:nvPicPr>
          <p:cNvPr id="10" name="Picture 9">
            <a:extLst>
              <a:ext uri="{FF2B5EF4-FFF2-40B4-BE49-F238E27FC236}">
                <a16:creationId xmlns:a16="http://schemas.microsoft.com/office/drawing/2014/main" id="{16900249-83C9-885B-00E1-AE4FE50BF575}"/>
              </a:ext>
            </a:extLst>
          </p:cNvPr>
          <p:cNvPicPr>
            <a:picLocks noChangeAspect="1"/>
          </p:cNvPicPr>
          <p:nvPr/>
        </p:nvPicPr>
        <p:blipFill>
          <a:blip r:embed="rId4"/>
          <a:stretch>
            <a:fillRect/>
          </a:stretch>
        </p:blipFill>
        <p:spPr>
          <a:xfrm>
            <a:off x="218509" y="3086426"/>
            <a:ext cx="3047205" cy="2973349"/>
          </a:xfrm>
          <a:prstGeom prst="rect">
            <a:avLst/>
          </a:prstGeom>
        </p:spPr>
      </p:pic>
      <p:pic>
        <p:nvPicPr>
          <p:cNvPr id="12" name="Picture 11">
            <a:extLst>
              <a:ext uri="{FF2B5EF4-FFF2-40B4-BE49-F238E27FC236}">
                <a16:creationId xmlns:a16="http://schemas.microsoft.com/office/drawing/2014/main" id="{50BF373B-C4E2-5551-BF7E-E71F11738D07}"/>
              </a:ext>
            </a:extLst>
          </p:cNvPr>
          <p:cNvPicPr>
            <a:picLocks noChangeAspect="1"/>
          </p:cNvPicPr>
          <p:nvPr/>
        </p:nvPicPr>
        <p:blipFill>
          <a:blip r:embed="rId5"/>
          <a:stretch>
            <a:fillRect/>
          </a:stretch>
        </p:blipFill>
        <p:spPr>
          <a:xfrm>
            <a:off x="3990308" y="1554898"/>
            <a:ext cx="4318000" cy="2916420"/>
          </a:xfrm>
          <a:prstGeom prst="rect">
            <a:avLst/>
          </a:prstGeom>
        </p:spPr>
      </p:pic>
      <p:pic>
        <p:nvPicPr>
          <p:cNvPr id="14" name="Picture 13">
            <a:extLst>
              <a:ext uri="{FF2B5EF4-FFF2-40B4-BE49-F238E27FC236}">
                <a16:creationId xmlns:a16="http://schemas.microsoft.com/office/drawing/2014/main" id="{B70F3A87-013D-FF89-B858-6FC4D9843F7F}"/>
              </a:ext>
            </a:extLst>
          </p:cNvPr>
          <p:cNvPicPr>
            <a:picLocks noChangeAspect="1"/>
          </p:cNvPicPr>
          <p:nvPr/>
        </p:nvPicPr>
        <p:blipFill>
          <a:blip r:embed="rId6"/>
          <a:stretch>
            <a:fillRect/>
          </a:stretch>
        </p:blipFill>
        <p:spPr>
          <a:xfrm>
            <a:off x="5462342" y="4563721"/>
            <a:ext cx="1440875" cy="1548321"/>
          </a:xfrm>
          <a:prstGeom prst="rect">
            <a:avLst/>
          </a:prstGeom>
        </p:spPr>
      </p:pic>
    </p:spTree>
    <p:extLst>
      <p:ext uri="{BB962C8B-B14F-4D97-AF65-F5344CB8AC3E}">
        <p14:creationId xmlns:p14="http://schemas.microsoft.com/office/powerpoint/2010/main" val="37564857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E91-4EFE-FD97-41AE-BF9F84621344}"/>
              </a:ext>
            </a:extLst>
          </p:cNvPr>
          <p:cNvSpPr>
            <a:spLocks noGrp="1"/>
          </p:cNvSpPr>
          <p:nvPr>
            <p:ph type="body" idx="1"/>
          </p:nvPr>
        </p:nvSpPr>
        <p:spPr/>
        <p:txBody>
          <a:bodyPr/>
          <a:lstStyle/>
          <a:p>
            <a:endParaRPr lang="en-US"/>
          </a:p>
        </p:txBody>
      </p:sp>
      <p:sp>
        <p:nvSpPr>
          <p:cNvPr id="317" name="Titel 1"/>
          <p:cNvSpPr txBox="1">
            <a:spLocks noGrp="1"/>
          </p:cNvSpPr>
          <p:nvPr>
            <p:ph type="title"/>
          </p:nvPr>
        </p:nvSpPr>
        <p:spPr>
          <a:prstGeom prst="rect">
            <a:avLst/>
          </a:prstGeom>
        </p:spPr>
        <p:txBody>
          <a:bodyPr/>
          <a:lstStyle/>
          <a:p>
            <a:r>
              <a:t>Gruppenarbeit</a:t>
            </a:r>
          </a:p>
        </p:txBody>
      </p:sp>
      <p:pic>
        <p:nvPicPr>
          <p:cNvPr id="320" name="Bildschirmfoto 2021-12-02 um 12.10.07.png" descr="Bildschirmfoto 2021-12-02 um 12.10.07.png"/>
          <p:cNvPicPr>
            <a:picLocks noChangeAspect="1"/>
          </p:cNvPicPr>
          <p:nvPr/>
        </p:nvPicPr>
        <p:blipFill>
          <a:blip r:embed="rId2"/>
          <a:stretch>
            <a:fillRect/>
          </a:stretch>
        </p:blipFill>
        <p:spPr>
          <a:xfrm>
            <a:off x="485365" y="1710263"/>
            <a:ext cx="7662700" cy="3970821"/>
          </a:xfrm>
          <a:prstGeom prst="rect">
            <a:avLst/>
          </a:prstGeom>
          <a:ln w="12700">
            <a:miter lim="400000"/>
          </a:ln>
        </p:spPr>
      </p:pic>
      <p:sp>
        <p:nvSpPr>
          <p:cNvPr id="321" name="Kaninchen"/>
          <p:cNvSpPr/>
          <p:nvPr/>
        </p:nvSpPr>
        <p:spPr>
          <a:xfrm flipH="1">
            <a:off x="7841703" y="158510"/>
            <a:ext cx="384112" cy="404106"/>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chemeClr val="accent3">
              <a:lumOff val="44000"/>
            </a:schemeClr>
          </a:solidFill>
          <a:ln w="12700">
            <a:miter lim="400000"/>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chteck"/>
          <p:cNvSpPr/>
          <p:nvPr/>
        </p:nvSpPr>
        <p:spPr>
          <a:xfrm>
            <a:off x="476146" y="3630863"/>
            <a:ext cx="7745257" cy="2021009"/>
          </a:xfrm>
          <a:prstGeom prst="rect">
            <a:avLst/>
          </a:prstGeom>
          <a:solidFill>
            <a:schemeClr val="accent3">
              <a:lumOff val="44000"/>
            </a:schemeClr>
          </a:solidFill>
          <a:ln w="25400">
            <a:solidFill>
              <a:schemeClr val="accent4">
                <a:lumOff val="-8800"/>
              </a:schemeClr>
            </a:solidFill>
            <a:custDash>
              <a:ds d="200000" sp="200000"/>
            </a:custDash>
            <a:miter lim="400000"/>
          </a:ln>
        </p:spPr>
        <p:txBody>
          <a:bodyPr lIns="45719" rIns="45719"/>
          <a:lstStyle/>
          <a:p>
            <a:pPr>
              <a:defRPr>
                <a:solidFill>
                  <a:schemeClr val="accent4">
                    <a:lumOff val="-8800"/>
                  </a:schemeClr>
                </a:solidFill>
              </a:defRPr>
            </a:pPr>
            <a:endParaRPr/>
          </a:p>
        </p:txBody>
      </p:sp>
      <p:sp>
        <p:nvSpPr>
          <p:cNvPr id="325" name="Titel 1"/>
          <p:cNvSpPr txBox="1">
            <a:spLocks noGrp="1"/>
          </p:cNvSpPr>
          <p:nvPr>
            <p:ph type="title"/>
          </p:nvPr>
        </p:nvSpPr>
        <p:spPr>
          <a:prstGeom prst="rect">
            <a:avLst/>
          </a:prstGeom>
        </p:spPr>
        <p:txBody>
          <a:bodyPr/>
          <a:lstStyle/>
          <a:p>
            <a:r>
              <a:t>Aufgabe 1</a:t>
            </a:r>
          </a:p>
        </p:txBody>
      </p:sp>
      <p:sp>
        <p:nvSpPr>
          <p:cNvPr id="328" name="Bitte schaut euch die Einleitung an! (—&gt; S. 459)…"/>
          <p:cNvSpPr txBox="1"/>
          <p:nvPr/>
        </p:nvSpPr>
        <p:spPr>
          <a:xfrm>
            <a:off x="392882" y="1662566"/>
            <a:ext cx="7892821" cy="174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rPr sz="1800"/>
              <a:t>Bitte schaut euch die Einleitung an! </a:t>
            </a:r>
            <a:r>
              <a:rPr sz="1200">
                <a:solidFill>
                  <a:schemeClr val="accent4">
                    <a:lumOff val="-8800"/>
                  </a:schemeClr>
                </a:solidFill>
              </a:rPr>
              <a:t>(—&gt; S. 459)</a:t>
            </a:r>
          </a:p>
          <a:p>
            <a:pPr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a) Worin besteht die „Cutaneous Rabbit Illusion“? Konntet ihr diese Illusion nachempfinden?</a:t>
            </a:r>
          </a:p>
          <a:p>
            <a:pPr defTabSz="457200">
              <a:defRPr sz="1500">
                <a:uFill>
                  <a:solidFill>
                    <a:srgbClr val="000000"/>
                  </a:solidFill>
                </a:uFill>
                <a:latin typeface="+mn-lt"/>
                <a:ea typeface="+mn-ea"/>
                <a:cs typeface="+mn-cs"/>
                <a:sym typeface="Helvetica"/>
              </a:defRPr>
            </a:pPr>
            <a:endParaRPr/>
          </a:p>
          <a:p>
            <a:pPr defTabSz="457200">
              <a:defRPr sz="1500">
                <a:uFill>
                  <a:solidFill>
                    <a:srgbClr val="000000"/>
                  </a:solidFill>
                </a:uFill>
                <a:latin typeface="+mn-lt"/>
                <a:ea typeface="+mn-ea"/>
                <a:cs typeface="+mn-cs"/>
                <a:sym typeface="Helvetica"/>
              </a:defRPr>
            </a:pPr>
            <a:r>
              <a:t>b) Welche Gründe sprechen für eine Verarbeitung bzw. Entstehung auf kortikaler Ebene?</a:t>
            </a:r>
          </a:p>
          <a:p>
            <a:pPr defTabSz="457200">
              <a:defRPr sz="1500">
                <a:uFill>
                  <a:solidFill>
                    <a:srgbClr val="000000"/>
                  </a:solidFill>
                </a:uFill>
                <a:latin typeface="+mn-lt"/>
                <a:ea typeface="+mn-ea"/>
                <a:cs typeface="+mn-cs"/>
                <a:sym typeface="Helvetica"/>
              </a:defRPr>
            </a:pPr>
            <a:endParaRPr/>
          </a:p>
        </p:txBody>
      </p:sp>
      <p:sp>
        <p:nvSpPr>
          <p:cNvPr id="330" name="Vokabelhilfe:…"/>
          <p:cNvSpPr txBox="1"/>
          <p:nvPr/>
        </p:nvSpPr>
        <p:spPr>
          <a:xfrm>
            <a:off x="642550" y="3697612"/>
            <a:ext cx="4200095" cy="1923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solidFill>
                  <a:schemeClr val="accent4">
                    <a:lumOff val="-8800"/>
                  </a:schemeClr>
                </a:solidFill>
                <a:latin typeface="Helvetica Neue"/>
                <a:ea typeface="Helvetica Neue"/>
                <a:cs typeface="Helvetica Neue"/>
                <a:sym typeface="Helvetica Neue"/>
              </a:defRPr>
            </a:pPr>
            <a:r>
              <a:rPr u="sng" dirty="0" err="1">
                <a:latin typeface="+mn-lt"/>
                <a:ea typeface="Helvetica Neue Medium"/>
                <a:cs typeface="Helvetica Neue Medium"/>
                <a:sym typeface="Helvetica Neue Medium"/>
              </a:rPr>
              <a:t>Vokabelhilfe</a:t>
            </a:r>
            <a:r>
              <a:rPr dirty="0">
                <a:latin typeface="+mn-lt"/>
              </a:rPr>
              <a:t>: </a:t>
            </a:r>
          </a:p>
          <a:p>
            <a:pPr>
              <a:defRPr sz="1500">
                <a:solidFill>
                  <a:schemeClr val="accent4">
                    <a:lumOff val="-8800"/>
                  </a:schemeClr>
                </a:solidFill>
                <a:latin typeface="Helvetica Neue"/>
                <a:ea typeface="Helvetica Neue"/>
                <a:cs typeface="Helvetica Neue"/>
                <a:sym typeface="Helvetica Neue"/>
              </a:defRPr>
            </a:pPr>
            <a:endParaRPr dirty="0">
              <a:latin typeface="+mn-lt"/>
            </a:endParaRPr>
          </a:p>
          <a:p>
            <a:pPr>
              <a:defRPr sz="1200">
                <a:solidFill>
                  <a:schemeClr val="accent4">
                    <a:lumOff val="-8800"/>
                  </a:schemeClr>
                </a:solidFill>
                <a:latin typeface="Helvetica Neue"/>
                <a:ea typeface="Helvetica Neue"/>
                <a:cs typeface="Helvetica Neue"/>
                <a:sym typeface="Helvetica Neue"/>
              </a:defRPr>
            </a:pPr>
            <a:r>
              <a:rPr dirty="0" err="1">
                <a:latin typeface="+mn-lt"/>
              </a:rPr>
              <a:t>p</a:t>
            </a:r>
            <a:r>
              <a:rPr dirty="0" err="1">
                <a:latin typeface="+mn-lt"/>
                <a:ea typeface="Helvetica Neue Medium"/>
                <a:cs typeface="Helvetica Neue Medium"/>
                <a:sym typeface="Helvetica Neue Medium"/>
              </a:rPr>
              <a:t>ostdiction</a:t>
            </a:r>
            <a:r>
              <a:rPr dirty="0">
                <a:latin typeface="+mn-lt"/>
              </a:rPr>
              <a:t> = </a:t>
            </a:r>
            <a:r>
              <a:rPr dirty="0" err="1">
                <a:latin typeface="+mn-lt"/>
              </a:rPr>
              <a:t>Gegenteil</a:t>
            </a:r>
            <a:r>
              <a:rPr dirty="0">
                <a:latin typeface="+mn-lt"/>
              </a:rPr>
              <a:t> von prediction; </a:t>
            </a:r>
            <a:r>
              <a:rPr dirty="0" err="1">
                <a:latin typeface="+mn-lt"/>
              </a:rPr>
              <a:t>ein</a:t>
            </a:r>
            <a:r>
              <a:rPr dirty="0">
                <a:latin typeface="+mn-lt"/>
              </a:rPr>
              <a:t> </a:t>
            </a:r>
            <a:r>
              <a:rPr dirty="0" err="1">
                <a:latin typeface="+mn-lt"/>
              </a:rPr>
              <a:t>Wahrnehmungsinhalt</a:t>
            </a:r>
            <a:r>
              <a:rPr dirty="0">
                <a:latin typeface="+mn-lt"/>
              </a:rPr>
              <a:t> </a:t>
            </a:r>
            <a:r>
              <a:rPr dirty="0" err="1">
                <a:latin typeface="+mn-lt"/>
              </a:rPr>
              <a:t>wird</a:t>
            </a:r>
            <a:r>
              <a:rPr dirty="0">
                <a:latin typeface="+mn-lt"/>
              </a:rPr>
              <a:t> </a:t>
            </a:r>
            <a:r>
              <a:rPr dirty="0" err="1">
                <a:latin typeface="+mn-lt"/>
              </a:rPr>
              <a:t>im</a:t>
            </a:r>
            <a:r>
              <a:rPr dirty="0">
                <a:latin typeface="+mn-lt"/>
              </a:rPr>
              <a:t> </a:t>
            </a:r>
            <a:r>
              <a:rPr dirty="0" err="1">
                <a:latin typeface="+mn-lt"/>
              </a:rPr>
              <a:t>Nachhinein</a:t>
            </a:r>
            <a:r>
              <a:rPr dirty="0">
                <a:latin typeface="+mn-lt"/>
              </a:rPr>
              <a:t> </a:t>
            </a:r>
            <a:r>
              <a:rPr dirty="0" err="1">
                <a:latin typeface="+mn-lt"/>
              </a:rPr>
              <a:t>eingeordnet</a:t>
            </a:r>
            <a:r>
              <a:rPr dirty="0">
                <a:latin typeface="+mn-lt"/>
              </a:rPr>
              <a:t>/</a:t>
            </a:r>
            <a:r>
              <a:rPr dirty="0" err="1">
                <a:latin typeface="+mn-lt"/>
              </a:rPr>
              <a:t>interpretiert</a:t>
            </a:r>
            <a:endParaRPr dirty="0">
              <a:latin typeface="+mn-lt"/>
            </a:endParaRPr>
          </a:p>
          <a:p>
            <a:pPr>
              <a:defRPr sz="1200">
                <a:solidFill>
                  <a:schemeClr val="accent4">
                    <a:lumOff val="-8800"/>
                  </a:schemeClr>
                </a:solidFill>
                <a:latin typeface="Helvetica Neue"/>
                <a:ea typeface="Helvetica Neue"/>
                <a:cs typeface="Helvetica Neue"/>
                <a:sym typeface="Helvetica Neue"/>
              </a:defRPr>
            </a:pPr>
            <a:endParaRPr dirty="0">
              <a:latin typeface="+mn-lt"/>
            </a:endParaRP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SI</a:t>
            </a:r>
            <a:r>
              <a:rPr dirty="0">
                <a:latin typeface="+mn-lt"/>
              </a:rPr>
              <a:t> = </a:t>
            </a:r>
            <a:r>
              <a:rPr dirty="0" err="1">
                <a:latin typeface="+mn-lt"/>
              </a:rPr>
              <a:t>primärer</a:t>
            </a:r>
            <a:r>
              <a:rPr dirty="0">
                <a:latin typeface="+mn-lt"/>
              </a:rPr>
              <a:t> </a:t>
            </a:r>
            <a:r>
              <a:rPr dirty="0" err="1">
                <a:latin typeface="+mn-lt"/>
              </a:rPr>
              <a:t>somatosensorischer</a:t>
            </a:r>
            <a:r>
              <a:rPr dirty="0">
                <a:latin typeface="+mn-lt"/>
              </a:rPr>
              <a:t> </a:t>
            </a:r>
            <a:r>
              <a:rPr dirty="0" err="1">
                <a:latin typeface="+mn-lt"/>
              </a:rPr>
              <a:t>Kortex</a:t>
            </a:r>
            <a:r>
              <a:rPr dirty="0">
                <a:latin typeface="+mn-lt"/>
              </a:rPr>
              <a:t> </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transcallosa</a:t>
            </a:r>
            <a:r>
              <a:rPr dirty="0">
                <a:latin typeface="+mn-lt"/>
              </a:rPr>
              <a:t>l = </a:t>
            </a:r>
            <a:r>
              <a:rPr dirty="0" err="1">
                <a:latin typeface="+mn-lt"/>
              </a:rPr>
              <a:t>über</a:t>
            </a:r>
            <a:r>
              <a:rPr dirty="0">
                <a:latin typeface="+mn-lt"/>
              </a:rPr>
              <a:t> das Corpus callosum </a:t>
            </a:r>
          </a:p>
        </p:txBody>
      </p:sp>
      <p:sp>
        <p:nvSpPr>
          <p:cNvPr id="331" name="Corpus callosum = dicker Strang von Nervenverbindungen zwischen den beiden Hemisphären (= Hirnhälften)…"/>
          <p:cNvSpPr txBox="1"/>
          <p:nvPr/>
        </p:nvSpPr>
        <p:spPr>
          <a:xfrm>
            <a:off x="4534081" y="4041346"/>
            <a:ext cx="3755696"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Corpus callosum</a:t>
            </a:r>
            <a:r>
              <a:rPr>
                <a:latin typeface="+mn-lt"/>
              </a:rPr>
              <a:t> = dicker Strang von Nervenverbindungen zwischen den beiden Hemisphären (= Hirnhälften)</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veridical</a:t>
            </a:r>
            <a:r>
              <a:rPr>
                <a:latin typeface="+mn-lt"/>
              </a:rPr>
              <a:t> = veridikal; bedeutet in etwa: zutreffende/realitätsgetreue Wahrnehmung eines Reizes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el 1"/>
          <p:cNvSpPr txBox="1">
            <a:spLocks noGrp="1"/>
          </p:cNvSpPr>
          <p:nvPr>
            <p:ph type="title"/>
          </p:nvPr>
        </p:nvSpPr>
        <p:spPr>
          <a:prstGeom prst="rect">
            <a:avLst/>
          </a:prstGeom>
        </p:spPr>
        <p:txBody>
          <a:bodyPr/>
          <a:lstStyle/>
          <a:p>
            <a:r>
              <a:t>Aufgabe 1</a:t>
            </a:r>
          </a:p>
        </p:txBody>
      </p:sp>
      <p:sp>
        <p:nvSpPr>
          <p:cNvPr id="336" name="Bitte schaut euch die Einleitung an!…"/>
          <p:cNvSpPr txBox="1"/>
          <p:nvPr/>
        </p:nvSpPr>
        <p:spPr>
          <a:xfrm>
            <a:off x="323414" y="1274504"/>
            <a:ext cx="7888917" cy="212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t>Bitte schaut euch die Einleitung an! </a:t>
            </a:r>
            <a:endParaRPr sz="1200">
              <a:solidFill>
                <a:schemeClr val="accent4">
                  <a:lumOff val="-8800"/>
                </a:schemeClr>
              </a:solidFill>
            </a:endParaRPr>
          </a:p>
          <a:p>
            <a:pPr defTabSz="457200">
              <a:defRPr sz="1500" i="1">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c) Wie ist das fMRT-Experiment aufgebaut?  </a:t>
            </a:r>
          </a:p>
          <a:p>
            <a:pPr defTabSz="457200">
              <a:defRPr sz="1500">
                <a:uFill>
                  <a:solidFill>
                    <a:srgbClr val="000000"/>
                  </a:solidFill>
                </a:uFill>
                <a:latin typeface="+mn-lt"/>
                <a:ea typeface="+mn-ea"/>
                <a:cs typeface="+mn-cs"/>
                <a:sym typeface="Helvetica"/>
              </a:defRPr>
            </a:pPr>
            <a:r>
              <a:t>    </a:t>
            </a:r>
            <a:r>
              <a:rPr sz="1200">
                <a:solidFill>
                  <a:schemeClr val="accent4">
                    <a:lumOff val="-8800"/>
                  </a:schemeClr>
                </a:solidFill>
              </a:rPr>
              <a:t>(S. 459 unten - 460, sowie „Materials and Methods“ ab S. 464)</a:t>
            </a:r>
          </a:p>
          <a:p>
            <a:pPr marL="179999" indent="-179999"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marL="179999" indent="-179999" defTabSz="457200">
              <a:spcBef>
                <a:spcPts val="300"/>
              </a:spcBef>
              <a:defRPr sz="1300" i="1">
                <a:uFill>
                  <a:solidFill>
                    <a:srgbClr val="000000"/>
                  </a:solidFill>
                </a:uFill>
                <a:latin typeface="+mn-lt"/>
                <a:ea typeface="+mn-ea"/>
                <a:cs typeface="+mn-cs"/>
                <a:sym typeface="Helvetica"/>
              </a:defRPr>
            </a:pPr>
            <a:r>
              <a:t>—&gt; Welche Variable wird experimentell manipuliert (UV: unabhängige Variable) und welche drei Bedingungen gibt es? </a:t>
            </a:r>
          </a:p>
          <a:p>
            <a:pPr marL="179999" indent="-179999" defTabSz="457200">
              <a:spcBef>
                <a:spcPts val="300"/>
              </a:spcBef>
              <a:defRPr sz="1300" i="1">
                <a:uFill>
                  <a:solidFill>
                    <a:srgbClr val="000000"/>
                  </a:solidFill>
                </a:uFill>
                <a:latin typeface="+mn-lt"/>
                <a:ea typeface="+mn-ea"/>
                <a:cs typeface="+mn-cs"/>
                <a:sym typeface="Helvetica"/>
              </a:defRPr>
            </a:pPr>
            <a:r>
              <a:t>—&gt; Was wird gemessen (AVn: abhängige Variablen)? </a:t>
            </a:r>
          </a:p>
          <a:p>
            <a:pPr defTabSz="457200">
              <a:spcBef>
                <a:spcPts val="300"/>
              </a:spcBef>
              <a:defRPr sz="1300" i="1">
                <a:uFill>
                  <a:solidFill>
                    <a:srgbClr val="000000"/>
                  </a:solidFill>
                </a:uFill>
                <a:latin typeface="+mn-lt"/>
                <a:ea typeface="+mn-ea"/>
                <a:cs typeface="+mn-cs"/>
                <a:sym typeface="Helvetica"/>
              </a:defRPr>
            </a:pPr>
            <a:r>
              <a:t>—&gt; Welche Frage soll untersucht werden?</a:t>
            </a:r>
          </a:p>
        </p:txBody>
      </p:sp>
      <p:pic>
        <p:nvPicPr>
          <p:cNvPr id="338" name="Bildschirmfoto 2021-12-06 um 19.49.37.png" descr="Bildschirmfoto 2021-12-06 um 19.49.37.png"/>
          <p:cNvPicPr>
            <a:picLocks noChangeAspect="1"/>
          </p:cNvPicPr>
          <p:nvPr/>
        </p:nvPicPr>
        <p:blipFill>
          <a:blip r:embed="rId2"/>
          <a:stretch>
            <a:fillRect/>
          </a:stretch>
        </p:blipFill>
        <p:spPr>
          <a:xfrm>
            <a:off x="1899620" y="3654396"/>
            <a:ext cx="5125350" cy="2338645"/>
          </a:xfrm>
          <a:prstGeom prst="rect">
            <a:avLst/>
          </a:prstGeom>
          <a:ln w="12700">
            <a:miter lim="400000"/>
          </a:ln>
        </p:spPr>
      </p:pic>
      <p:sp>
        <p:nvSpPr>
          <p:cNvPr id="339" name="Abbildung 6…"/>
          <p:cNvSpPr txBox="1"/>
          <p:nvPr/>
        </p:nvSpPr>
        <p:spPr>
          <a:xfrm>
            <a:off x="1856264" y="3500461"/>
            <a:ext cx="2453442"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0" name="Blankenburg et al., 2006"/>
          <p:cNvSpPr txBox="1"/>
          <p:nvPr/>
        </p:nvSpPr>
        <p:spPr>
          <a:xfrm>
            <a:off x="2064652" y="5897945"/>
            <a:ext cx="120561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el 1"/>
          <p:cNvSpPr txBox="1">
            <a:spLocks noGrp="1"/>
          </p:cNvSpPr>
          <p:nvPr>
            <p:ph type="title"/>
          </p:nvPr>
        </p:nvSpPr>
        <p:spPr>
          <a:prstGeom prst="rect">
            <a:avLst/>
          </a:prstGeom>
        </p:spPr>
        <p:txBody>
          <a:bodyPr/>
          <a:lstStyle/>
          <a:p>
            <a:r>
              <a:t>Aufgabe 2</a:t>
            </a:r>
          </a:p>
        </p:txBody>
      </p:sp>
      <p:sp>
        <p:nvSpPr>
          <p:cNvPr id="345" name="Bitte schaut euch die Ergebnisse an! (S. 460 – 461, mit Abb. 2 und 3)…"/>
          <p:cNvSpPr txBox="1"/>
          <p:nvPr/>
        </p:nvSpPr>
        <p:spPr>
          <a:xfrm>
            <a:off x="407972" y="1660865"/>
            <a:ext cx="7609959"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400">
                <a:solidFill>
                  <a:schemeClr val="accent4">
                    <a:lumOff val="-8800"/>
                  </a:schemeClr>
                </a:solidFill>
              </a:rPr>
              <a:t>(S. 460 – 461, mit Abb. 2 und 3) </a:t>
            </a:r>
          </a:p>
          <a:p>
            <a:pPr defTabSz="457200">
              <a:defRPr sz="1400">
                <a:solidFill>
                  <a:schemeClr val="accent4">
                    <a:lumOff val="-8800"/>
                  </a:schemeClr>
                </a:solidFill>
                <a:uFill>
                  <a:solidFill>
                    <a:srgbClr val="000000"/>
                  </a:solidFill>
                </a:uFill>
                <a:latin typeface="+mn-lt"/>
                <a:ea typeface="+mn-ea"/>
                <a:cs typeface="+mn-cs"/>
                <a:sym typeface="Helvetica"/>
              </a:defRPr>
            </a:pPr>
            <a:r>
              <a:t>          </a:t>
            </a:r>
            <a:r>
              <a:rPr i="1" u="sng"/>
              <a:t>Tipp</a:t>
            </a:r>
            <a:r>
              <a:rPr i="1"/>
              <a:t>: Schaut auch in den ersten Absatz der Diskussion S. 463 links</a:t>
            </a:r>
          </a:p>
          <a:p>
            <a:pPr lvl="3" indent="685800" defTabSz="457200">
              <a:defRPr sz="1400">
                <a:uFill>
                  <a:solidFill>
                    <a:srgbClr val="000000"/>
                  </a:solidFill>
                </a:uFill>
                <a:latin typeface="+mn-lt"/>
                <a:ea typeface="+mn-ea"/>
                <a:cs typeface="+mn-cs"/>
                <a:sym typeface="Helvetica"/>
              </a:defRPr>
            </a:pPr>
            <a:endParaRPr i="1"/>
          </a:p>
          <a:p>
            <a:pPr marL="914400" lvl="1" indent="-228600" defTabSz="457200">
              <a:buSzPct val="100000"/>
              <a:buAutoNum type="alphaLcPeriod"/>
              <a:defRPr sz="1400">
                <a:uFill>
                  <a:solidFill>
                    <a:srgbClr val="000000"/>
                  </a:solidFill>
                </a:uFill>
                <a:latin typeface="+mn-lt"/>
                <a:ea typeface="+mn-ea"/>
                <a:cs typeface="+mn-cs"/>
                <a:sym typeface="Helvetica"/>
              </a:defRPr>
            </a:pPr>
            <a:r>
              <a:t>Welche Wahrnehmung zeigte sich in Bezug auf die Position “P2“ in den unterschiedlichen Bedingungen?</a:t>
            </a:r>
          </a:p>
        </p:txBody>
      </p:sp>
      <p:pic>
        <p:nvPicPr>
          <p:cNvPr id="347" name="Bildschirmfoto 2021-12-06 um 19.49.37.png" descr="Bildschirmfoto 2021-12-06 um 19.49.37.png"/>
          <p:cNvPicPr>
            <a:picLocks noChangeAspect="1"/>
          </p:cNvPicPr>
          <p:nvPr/>
        </p:nvPicPr>
        <p:blipFill>
          <a:blip r:embed="rId2"/>
          <a:stretch>
            <a:fillRect/>
          </a:stretch>
        </p:blipFill>
        <p:spPr>
          <a:xfrm>
            <a:off x="2111139" y="3676353"/>
            <a:ext cx="4550980" cy="2076567"/>
          </a:xfrm>
          <a:prstGeom prst="rect">
            <a:avLst/>
          </a:prstGeom>
          <a:ln w="12700">
            <a:miter lim="400000"/>
          </a:ln>
        </p:spPr>
      </p:pic>
      <p:sp>
        <p:nvSpPr>
          <p:cNvPr id="348" name="Abbildung 6…"/>
          <p:cNvSpPr txBox="1"/>
          <p:nvPr/>
        </p:nvSpPr>
        <p:spPr>
          <a:xfrm>
            <a:off x="2143794" y="3485328"/>
            <a:ext cx="2453443"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9" name="Blankenburg et al., 2006"/>
          <p:cNvSpPr txBox="1"/>
          <p:nvPr/>
        </p:nvSpPr>
        <p:spPr>
          <a:xfrm>
            <a:off x="2155450" y="5731480"/>
            <a:ext cx="120561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
        <p:nvSpPr>
          <p:cNvPr id="350" name="Abgerundetes Rechteck"/>
          <p:cNvSpPr/>
          <p:nvPr/>
        </p:nvSpPr>
        <p:spPr>
          <a:xfrm>
            <a:off x="2071587" y="4624959"/>
            <a:ext cx="873148" cy="316340"/>
          </a:xfrm>
          <a:prstGeom prst="roundRect">
            <a:avLst>
              <a:gd name="adj" fmla="val 50000"/>
            </a:avLst>
          </a:prstGeom>
          <a:ln w="25400">
            <a:solidFill>
              <a:schemeClr val="accent1"/>
            </a:solidFill>
          </a:ln>
        </p:spPr>
        <p:txBody>
          <a:bodyPr lIns="45719" rIns="45719"/>
          <a:lstStyle/>
          <a:p>
            <a:endParaRPr/>
          </a:p>
        </p:txBody>
      </p:sp>
      <p:sp>
        <p:nvSpPr>
          <p:cNvPr id="351" name="Linie"/>
          <p:cNvSpPr/>
          <p:nvPr/>
        </p:nvSpPr>
        <p:spPr>
          <a:xfrm rot="9141667">
            <a:off x="2752928" y="3473506"/>
            <a:ext cx="3910848" cy="807425"/>
          </a:xfrm>
          <a:custGeom>
            <a:avLst/>
            <a:gdLst/>
            <a:ahLst/>
            <a:cxnLst>
              <a:cxn ang="0">
                <a:pos x="wd2" y="hd2"/>
              </a:cxn>
              <a:cxn ang="5400000">
                <a:pos x="wd2" y="hd2"/>
              </a:cxn>
              <a:cxn ang="10800000">
                <a:pos x="wd2" y="hd2"/>
              </a:cxn>
              <a:cxn ang="16200000">
                <a:pos x="wd2" y="hd2"/>
              </a:cxn>
            </a:cxnLst>
            <a:rect l="0" t="0" r="r" b="b"/>
            <a:pathLst>
              <a:path w="21600" h="20792" extrusionOk="0">
                <a:moveTo>
                  <a:pt x="0" y="20792"/>
                </a:moveTo>
                <a:cubicBezTo>
                  <a:pt x="2679" y="14604"/>
                  <a:pt x="5432" y="9772"/>
                  <a:pt x="8250" y="6391"/>
                </a:cubicBezTo>
                <a:cubicBezTo>
                  <a:pt x="10749" y="3391"/>
                  <a:pt x="13428" y="1955"/>
                  <a:pt x="15866" y="585"/>
                </a:cubicBezTo>
                <a:cubicBezTo>
                  <a:pt x="17369" y="-260"/>
                  <a:pt x="18843" y="-808"/>
                  <a:pt x="20082" y="3509"/>
                </a:cubicBezTo>
                <a:cubicBezTo>
                  <a:pt x="20657" y="5511"/>
                  <a:pt x="21222" y="7316"/>
                  <a:pt x="21600" y="10574"/>
                </a:cubicBezTo>
              </a:path>
            </a:pathLst>
          </a:custGeom>
          <a:ln w="12700">
            <a:solidFill>
              <a:schemeClr val="accent1"/>
            </a:solidFill>
            <a:tailEnd type="stealth"/>
          </a:ln>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itel 1"/>
          <p:cNvSpPr txBox="1">
            <a:spLocks noGrp="1"/>
          </p:cNvSpPr>
          <p:nvPr>
            <p:ph type="title"/>
          </p:nvPr>
        </p:nvSpPr>
        <p:spPr>
          <a:prstGeom prst="rect">
            <a:avLst/>
          </a:prstGeom>
        </p:spPr>
        <p:txBody>
          <a:bodyPr/>
          <a:lstStyle/>
          <a:p>
            <a:r>
              <a:t>Aufgabe 2</a:t>
            </a:r>
          </a:p>
        </p:txBody>
      </p:sp>
      <p:sp>
        <p:nvSpPr>
          <p:cNvPr id="356" name="Bitte schaut euch die Ergebnisse an! (S. 460 – 461, mit Abb. 2 und 3)…"/>
          <p:cNvSpPr txBox="1"/>
          <p:nvPr/>
        </p:nvSpPr>
        <p:spPr>
          <a:xfrm>
            <a:off x="437310" y="1261544"/>
            <a:ext cx="7609959" cy="105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300">
                <a:solidFill>
                  <a:schemeClr val="accent4">
                    <a:lumOff val="-8800"/>
                  </a:schemeClr>
                </a:solidFill>
              </a:rPr>
              <a:t>(S. 460 – 461, mit Abb. 2 und 3) </a:t>
            </a:r>
          </a:p>
          <a:p>
            <a:pPr lvl="1" indent="228600" defTabSz="457200">
              <a:defRPr sz="1600">
                <a:uFill>
                  <a:solidFill>
                    <a:srgbClr val="000000"/>
                  </a:solidFill>
                </a:uFill>
                <a:latin typeface="+mn-lt"/>
                <a:ea typeface="+mn-ea"/>
                <a:cs typeface="+mn-cs"/>
                <a:sym typeface="Helvetica"/>
              </a:defRPr>
            </a:pPr>
            <a:r>
              <a:t>    </a:t>
            </a:r>
          </a:p>
          <a:p>
            <a:pPr defTabSz="457200">
              <a:defRPr sz="1600">
                <a:uFill>
                  <a:solidFill>
                    <a:srgbClr val="000000"/>
                  </a:solidFill>
                </a:uFill>
                <a:latin typeface="+mn-lt"/>
                <a:ea typeface="+mn-ea"/>
                <a:cs typeface="+mn-cs"/>
                <a:sym typeface="Helvetica"/>
              </a:defRPr>
            </a:pPr>
            <a:r>
              <a:t>b)  Welche Effekte zeigten sich in den fMRT-Daten? Welche Areale </a:t>
            </a:r>
          </a:p>
          <a:p>
            <a:pPr lvl="1" indent="228600" defTabSz="457200">
              <a:defRPr sz="1600">
                <a:uFill>
                  <a:solidFill>
                    <a:srgbClr val="000000"/>
                  </a:solidFill>
                </a:uFill>
                <a:latin typeface="+mn-lt"/>
                <a:ea typeface="+mn-ea"/>
                <a:cs typeface="+mn-cs"/>
                <a:sym typeface="Helvetica"/>
              </a:defRPr>
            </a:pPr>
            <a:r>
              <a:t>  zeigen ein erhöhte Aktivität bei welchen Reizen?</a:t>
            </a:r>
          </a:p>
        </p:txBody>
      </p:sp>
      <p:pic>
        <p:nvPicPr>
          <p:cNvPr id="357" name="Bildschirmfoto 2021-12-02 um 13.40.50.png" descr="Bildschirmfoto 2021-12-02 um 13.40.50.png"/>
          <p:cNvPicPr>
            <a:picLocks noChangeAspect="1"/>
          </p:cNvPicPr>
          <p:nvPr/>
        </p:nvPicPr>
        <p:blipFill>
          <a:blip r:embed="rId3"/>
          <a:stretch>
            <a:fillRect/>
          </a:stretch>
        </p:blipFill>
        <p:spPr>
          <a:xfrm>
            <a:off x="448748" y="2594961"/>
            <a:ext cx="7751870" cy="3460207"/>
          </a:xfrm>
          <a:prstGeom prst="rect">
            <a:avLst/>
          </a:prstGeom>
          <a:ln w="12700">
            <a:miter lim="400000"/>
          </a:ln>
        </p:spPr>
      </p:pic>
      <p:sp>
        <p:nvSpPr>
          <p:cNvPr id="358" name="Abbildung 7…"/>
          <p:cNvSpPr txBox="1"/>
          <p:nvPr/>
        </p:nvSpPr>
        <p:spPr>
          <a:xfrm>
            <a:off x="531431" y="2386513"/>
            <a:ext cx="1615789"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a:solidFill>
                  <a:srgbClr val="A7A7A7"/>
                </a:solidFill>
                <a:latin typeface="+mn-lt"/>
                <a:ea typeface="+mn-ea"/>
                <a:cs typeface="+mn-cs"/>
                <a:sym typeface="Helvetica"/>
              </a:defRPr>
            </a:pPr>
            <a:r>
              <a:t>Abbildung 7</a:t>
            </a:r>
          </a:p>
          <a:p>
            <a:pPr>
              <a:defRPr sz="800">
                <a:solidFill>
                  <a:srgbClr val="A7A7A7"/>
                </a:solidFill>
                <a:latin typeface="+mn-lt"/>
                <a:ea typeface="+mn-ea"/>
                <a:cs typeface="+mn-cs"/>
                <a:sym typeface="Helvetica"/>
              </a:defRPr>
            </a:pPr>
            <a:r>
              <a:t>Ergebnisse der fMRT-Messungen</a:t>
            </a:r>
          </a:p>
        </p:txBody>
      </p:sp>
      <p:sp>
        <p:nvSpPr>
          <p:cNvPr id="359" name="Blankenburg, Ruff, Deichmann, Rees &amp; Driver, 2006"/>
          <p:cNvSpPr txBox="1"/>
          <p:nvPr/>
        </p:nvSpPr>
        <p:spPr>
          <a:xfrm>
            <a:off x="531668" y="5986828"/>
            <a:ext cx="2158261" cy="19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700">
                <a:solidFill>
                  <a:srgbClr val="A7A7A7"/>
                </a:solidFill>
                <a:latin typeface="+mn-lt"/>
                <a:ea typeface="+mn-ea"/>
                <a:cs typeface="+mn-cs"/>
                <a:sym typeface="Helvetica"/>
              </a:defRPr>
            </a:lvl1pPr>
          </a:lstStyle>
          <a:p>
            <a:r>
              <a:t>Blankenburg, Ruff, Deichmann, Rees &amp; Driver, 2006</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r. Julian Keil…"/>
          <p:cNvSpPr txBox="1">
            <a:spLocks noGrp="1"/>
          </p:cNvSpPr>
          <p:nvPr>
            <p:ph type="body" idx="1"/>
          </p:nvPr>
        </p:nvSpPr>
        <p:spPr>
          <a:prstGeom prst="rect">
            <a:avLst/>
          </a:prstGeom>
        </p:spPr>
        <p:txBody>
          <a:bodyPr>
            <a:normAutofit fontScale="92500" lnSpcReduction="10000"/>
          </a:bodyPr>
          <a:lstStyle/>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300" b="1">
                <a:latin typeface="Helvetica Neue"/>
                <a:ea typeface="Helvetica Neue"/>
                <a:cs typeface="Helvetica Neue"/>
                <a:sym typeface="Helvetica Neue"/>
              </a:defRPr>
            </a:pPr>
            <a:endParaRPr/>
          </a:p>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Referat</a:t>
            </a:r>
            <a:r>
              <a:rPr b="0"/>
              <a:t>: Schmerz</a:t>
            </a:r>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endParaRPr b="0"/>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Vorbereitung</a:t>
            </a:r>
            <a:r>
              <a:rPr b="0"/>
              <a:t> </a:t>
            </a:r>
            <a:r>
              <a:t>auf die nächste Sitzung</a:t>
            </a:r>
          </a:p>
          <a:p>
            <a:pPr algn="l" defTabSz="297179">
              <a:lnSpc>
                <a:spcPts val="1600"/>
              </a:lnSpc>
              <a:spcBef>
                <a:spcPts val="0"/>
              </a:spcBef>
              <a:defRPr sz="1495">
                <a:latin typeface="Helvetica Neue"/>
                <a:ea typeface="Helvetica Neue"/>
                <a:cs typeface="Helvetica Neue"/>
                <a:sym typeface="Helvetica Neue"/>
              </a:defRPr>
            </a:pPr>
            <a:r>
              <a:t>Paper: </a:t>
            </a:r>
          </a:p>
          <a:p>
            <a:pPr algn="l" defTabSz="297179">
              <a:lnSpc>
                <a:spcPts val="1600"/>
              </a:lnSpc>
              <a:spcBef>
                <a:spcPts val="0"/>
              </a:spcBef>
              <a:defRPr sz="1495">
                <a:latin typeface="Helvetica Neue"/>
                <a:ea typeface="Helvetica Neue"/>
                <a:cs typeface="Helvetica Neue"/>
                <a:sym typeface="Helvetica Neue"/>
              </a:defRPr>
            </a:pPr>
            <a:r>
              <a:t>Flor, H., Nikolajsen, L., &amp; Staehelin Jensen, T. (2006). Phantom limb pain: a case of maladaptive CNS plasticity? Nature Reviews Neuroscience, 7(11), 873–881.</a:t>
            </a:r>
          </a:p>
          <a:p>
            <a:pPr algn="l" defTabSz="297179">
              <a:lnSpc>
                <a:spcPts val="1600"/>
              </a:lnSpc>
              <a:spcBef>
                <a:spcPts val="0"/>
              </a:spcBef>
              <a:defRPr sz="1170">
                <a:latin typeface="Helvetica Neue"/>
                <a:ea typeface="Helvetica Neue"/>
                <a:cs typeface="Helvetica Neue"/>
                <a:sym typeface="Helvetica Neue"/>
              </a:defRPr>
            </a:pPr>
            <a:endParaRPr/>
          </a:p>
          <a:p>
            <a:pPr marL="222884" indent="-222884" algn="l" defTabSz="292020">
              <a:spcBef>
                <a:spcPts val="400"/>
              </a:spcBef>
              <a:defRPr sz="1170">
                <a:latin typeface="Helvetica Neue"/>
                <a:ea typeface="Helvetica Neue"/>
                <a:cs typeface="Helvetica Neue"/>
                <a:sym typeface="Helvetica Neue"/>
              </a:defRPr>
            </a:pPr>
            <a:r>
              <a:rPr b="1"/>
              <a:t>Aufgaben…</a:t>
            </a:r>
            <a:r>
              <a:rPr>
                <a:latin typeface="Helvetica Neue Medium"/>
                <a:ea typeface="Helvetica Neue Medium"/>
                <a:cs typeface="Helvetica Neue Medium"/>
                <a:sym typeface="Helvetica Neue Medium"/>
              </a:rPr>
              <a:t> </a:t>
            </a:r>
          </a:p>
          <a:p>
            <a:pPr marL="222884" indent="-222884" algn="l" defTabSz="292020">
              <a:spcBef>
                <a:spcPts val="400"/>
              </a:spcBef>
              <a:defRPr sz="1170" b="1">
                <a:latin typeface="Helvetica Neue"/>
                <a:ea typeface="Helvetica Neue"/>
                <a:cs typeface="Helvetica Neue"/>
                <a:sym typeface="Helvetica Neue"/>
              </a:defRPr>
            </a:pPr>
            <a:r>
              <a:t>…für alle mit Vornamen von A-L:  Veränderungen im PNS und Rückenmark</a:t>
            </a:r>
          </a:p>
          <a:p>
            <a:pPr marL="185737" indent="-185737" algn="l" defTabSz="292020">
              <a:spcBef>
                <a:spcPts val="300"/>
              </a:spcBef>
              <a:defRPr sz="1170">
                <a:latin typeface="Helvetica Neue"/>
                <a:ea typeface="Helvetica Neue"/>
                <a:cs typeface="Helvetica Neue"/>
                <a:sym typeface="Helvetica Neue"/>
              </a:defRPr>
            </a:pPr>
            <a:r>
              <a:t>a.  Welche peripheren Veränderungen zeigen sich nach einer physischen Verletzung?</a:t>
            </a:r>
          </a:p>
          <a:p>
            <a:pPr marL="148589" lvl="1" indent="0" algn="l" defTabSz="292020">
              <a:spcBef>
                <a:spcPts val="300"/>
              </a:spcBef>
              <a:defRPr sz="1170">
                <a:latin typeface="Helvetica Neue"/>
                <a:ea typeface="Helvetica Neue"/>
                <a:cs typeface="Helvetica Neue"/>
                <a:sym typeface="Helvetica Neue"/>
              </a:defRPr>
            </a:pPr>
            <a:r>
              <a:t>-  Was sind „Neuroma“?</a:t>
            </a:r>
          </a:p>
          <a:p>
            <a:pPr marL="148589" indent="-148589" algn="l" defTabSz="292020">
              <a:spcBef>
                <a:spcPts val="300"/>
              </a:spcBef>
              <a:defRPr sz="1170">
                <a:latin typeface="Helvetica Neue"/>
                <a:ea typeface="Helvetica Neue"/>
                <a:cs typeface="Helvetica Neue"/>
                <a:sym typeface="Helvetica Neue"/>
              </a:defRPr>
            </a:pPr>
            <a:r>
              <a:t>	- Wie tragen Neuroma zu Phantomschmerz bei?</a:t>
            </a:r>
          </a:p>
          <a:p>
            <a:pPr marL="185737" indent="-185737" algn="l" defTabSz="292020">
              <a:spcBef>
                <a:spcPts val="300"/>
              </a:spcBef>
              <a:defRPr sz="1170">
                <a:latin typeface="Helvetica Neue"/>
                <a:ea typeface="Helvetica Neue"/>
                <a:cs typeface="Helvetica Neue"/>
                <a:sym typeface="Helvetica Neue"/>
              </a:defRPr>
            </a:pPr>
            <a:r>
              <a:t>b.  Welche Veränderungen am Rückenmark zeigen sich?</a:t>
            </a:r>
          </a:p>
          <a:p>
            <a:pPr marL="148589" indent="-148589" algn="l" defTabSz="292020">
              <a:spcBef>
                <a:spcPts val="300"/>
              </a:spcBef>
              <a:defRPr sz="1170">
                <a:latin typeface="Helvetica Neue"/>
                <a:ea typeface="Helvetica Neue"/>
                <a:cs typeface="Helvetica Neue"/>
                <a:sym typeface="Helvetica Neue"/>
              </a:defRPr>
            </a:pPr>
            <a:r>
              <a:t>	- Was ist das „dorsal root ganglion“?</a:t>
            </a:r>
          </a:p>
          <a:p>
            <a:pPr marL="148589" indent="-148589" algn="l" defTabSz="292020">
              <a:spcBef>
                <a:spcPts val="300"/>
              </a:spcBef>
              <a:defRPr sz="1170">
                <a:latin typeface="Helvetica Neue"/>
                <a:ea typeface="Helvetica Neue"/>
                <a:cs typeface="Helvetica Neue"/>
                <a:sym typeface="Helvetica Neue"/>
              </a:defRPr>
            </a:pPr>
            <a:r>
              <a:t>	- Welche Rolle spielen beieinander liegende Neurone?</a:t>
            </a:r>
          </a:p>
          <a:p>
            <a:pPr marL="222884" indent="-222884" algn="l" defTabSz="292020">
              <a:spcBef>
                <a:spcPts val="400"/>
              </a:spcBef>
              <a:defRPr sz="1170">
                <a:latin typeface="Helvetica Neue"/>
                <a:ea typeface="Helvetica Neue"/>
                <a:cs typeface="Helvetica Neue"/>
                <a:sym typeface="Helvetica Neue"/>
              </a:defRPr>
            </a:pPr>
            <a:endParaRPr/>
          </a:p>
          <a:p>
            <a:pPr marL="222884" indent="-222884" algn="l" defTabSz="292020">
              <a:spcBef>
                <a:spcPts val="400"/>
              </a:spcBef>
              <a:defRPr sz="1170" b="1">
                <a:latin typeface="Helvetica Neue"/>
                <a:ea typeface="Helvetica Neue"/>
                <a:cs typeface="Helvetica Neue"/>
                <a:sym typeface="Helvetica Neue"/>
              </a:defRPr>
            </a:pPr>
            <a:r>
              <a:t>… für alle mit Vornamen von M-Z: ZNS Veränderungen in Hirnstamm, Thalamus und Kortex</a:t>
            </a:r>
          </a:p>
          <a:p>
            <a:pPr marL="185737" indent="-185737" algn="l" defTabSz="292020">
              <a:spcBef>
                <a:spcPts val="300"/>
              </a:spcBef>
              <a:defRPr sz="1170">
                <a:latin typeface="Helvetica Neue"/>
                <a:ea typeface="Helvetica Neue"/>
                <a:cs typeface="Helvetica Neue"/>
                <a:sym typeface="Helvetica Neue"/>
              </a:defRPr>
            </a:pPr>
            <a:r>
              <a:t>      Welche zentralen Veränderungen zeigen sich nach einer physischen Verletzung? </a:t>
            </a:r>
          </a:p>
          <a:p>
            <a:pPr marL="185737" indent="-185737" algn="l" defTabSz="292020">
              <a:spcBef>
                <a:spcPts val="300"/>
              </a:spcBef>
              <a:defRPr sz="1170">
                <a:latin typeface="Helvetica Neue"/>
                <a:ea typeface="Helvetica Neue"/>
                <a:cs typeface="Helvetica Neue"/>
                <a:sym typeface="Helvetica Neue"/>
              </a:defRPr>
            </a:pPr>
            <a:r>
              <a:t>      -  Was bedeutet „Invasion“ in diesem Zusammenhang?</a:t>
            </a:r>
          </a:p>
          <a:p>
            <a:pPr marL="148589" indent="-148589" algn="l" defTabSz="292020">
              <a:spcBef>
                <a:spcPts val="300"/>
              </a:spcBef>
              <a:defRPr sz="1170">
                <a:latin typeface="Helvetica Neue"/>
                <a:ea typeface="Helvetica Neue"/>
                <a:cs typeface="Helvetica Neue"/>
                <a:sym typeface="Helvetica Neue"/>
              </a:defRPr>
            </a:pPr>
            <a:r>
              <a:t>	-  Welcher Zusammenhang besteht zwischen „map reorganization“ und Phantomschmerz?</a:t>
            </a:r>
          </a:p>
          <a:p>
            <a:pPr marL="148589" indent="-148589" algn="l" defTabSz="292020">
              <a:spcBef>
                <a:spcPts val="100"/>
              </a:spcBef>
              <a:defRPr sz="1170">
                <a:latin typeface="Helvetica Neue"/>
                <a:ea typeface="Helvetica Neue"/>
                <a:cs typeface="Helvetica Neue"/>
                <a:sym typeface="Helvetica Neue"/>
              </a:defRPr>
            </a:pPr>
            <a:r>
              <a:t>	- Welche unterschiedlichen Stadien der Reorganisation lassen sich unterscheiden?</a:t>
            </a:r>
          </a:p>
        </p:txBody>
      </p:sp>
      <p:sp>
        <p:nvSpPr>
          <p:cNvPr id="2" name="Title 1">
            <a:extLst>
              <a:ext uri="{FF2B5EF4-FFF2-40B4-BE49-F238E27FC236}">
                <a16:creationId xmlns:a16="http://schemas.microsoft.com/office/drawing/2014/main" id="{03670591-FB2C-32D7-960F-3E03661202E1}"/>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el 1"/>
          <p:cNvSpPr txBox="1">
            <a:spLocks noGrp="1"/>
          </p:cNvSpPr>
          <p:nvPr>
            <p:ph type="title"/>
          </p:nvPr>
        </p:nvSpPr>
        <p:spPr>
          <a:prstGeom prst="rect">
            <a:avLst/>
          </a:prstGeom>
        </p:spPr>
        <p:txBody>
          <a:bodyPr/>
          <a:lstStyle/>
          <a:p>
            <a:r>
              <a:t>Literatur</a:t>
            </a:r>
          </a:p>
        </p:txBody>
      </p:sp>
      <p:sp>
        <p:nvSpPr>
          <p:cNvPr id="425" name="Blankenburg, F., Ruff, C. C., Deichmann, R., Rees, G. &amp; Driver, J. (2006). The Cutaneous Rabbit Illusion Affects Human Primary Sensory Cortex Somatotopically. PLoS Biology, 4(3), 459 - 466. doi: 10.1371/journal.pbio.0040069"/>
          <p:cNvSpPr txBox="1"/>
          <p:nvPr/>
        </p:nvSpPr>
        <p:spPr>
          <a:xfrm>
            <a:off x="426563" y="1602492"/>
            <a:ext cx="7826576" cy="3323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sz="1400" dirty="0" err="1">
                <a:solidFill>
                  <a:schemeClr val="bg1">
                    <a:lumMod val="50000"/>
                  </a:schemeClr>
                </a:solidFill>
                <a:latin typeface="+mn-lt"/>
              </a:rPr>
              <a:t>Blankenburg</a:t>
            </a:r>
            <a:r>
              <a:rPr sz="1400" dirty="0">
                <a:solidFill>
                  <a:schemeClr val="bg1">
                    <a:lumMod val="50000"/>
                  </a:schemeClr>
                </a:solidFill>
                <a:latin typeface="+mn-lt"/>
              </a:rPr>
              <a:t>, F., Ruff, C. C., </a:t>
            </a:r>
            <a:r>
              <a:rPr sz="1400" dirty="0" err="1">
                <a:solidFill>
                  <a:schemeClr val="bg1">
                    <a:lumMod val="50000"/>
                  </a:schemeClr>
                </a:solidFill>
                <a:latin typeface="+mn-lt"/>
              </a:rPr>
              <a:t>Deichmann</a:t>
            </a:r>
            <a:r>
              <a:rPr sz="1400" dirty="0">
                <a:solidFill>
                  <a:schemeClr val="bg1">
                    <a:lumMod val="50000"/>
                  </a:schemeClr>
                </a:solidFill>
                <a:latin typeface="+mn-lt"/>
              </a:rPr>
              <a:t>, R., Rees, G. &amp; Driver, J. (2006). The Cutaneous Rabbit Illusion Affects Human Primary Sensory Cortex </a:t>
            </a:r>
            <a:r>
              <a:rPr sz="1400" dirty="0" err="1">
                <a:solidFill>
                  <a:schemeClr val="bg1">
                    <a:lumMod val="50000"/>
                  </a:schemeClr>
                </a:solidFill>
                <a:latin typeface="+mn-lt"/>
              </a:rPr>
              <a:t>Somatotopically</a:t>
            </a:r>
            <a:r>
              <a:rPr sz="1400" dirty="0">
                <a:solidFill>
                  <a:schemeClr val="bg1">
                    <a:lumMod val="50000"/>
                  </a:schemeClr>
                </a:solidFill>
                <a:latin typeface="+mn-lt"/>
              </a:rPr>
              <a:t>. </a:t>
            </a:r>
            <a:r>
              <a:rPr sz="1400" i="1" dirty="0" err="1">
                <a:solidFill>
                  <a:schemeClr val="bg1">
                    <a:lumMod val="50000"/>
                  </a:schemeClr>
                </a:solidFill>
                <a:latin typeface="+mn-lt"/>
              </a:rPr>
              <a:t>PLoS</a:t>
            </a:r>
            <a:r>
              <a:rPr sz="1400" i="1" dirty="0">
                <a:solidFill>
                  <a:schemeClr val="bg1">
                    <a:lumMod val="50000"/>
                  </a:schemeClr>
                </a:solidFill>
                <a:latin typeface="+mn-lt"/>
              </a:rPr>
              <a:t> Biology</a:t>
            </a:r>
            <a:r>
              <a:rPr sz="1400" dirty="0">
                <a:solidFill>
                  <a:schemeClr val="bg1">
                    <a:lumMod val="50000"/>
                  </a:schemeClr>
                </a:solidFill>
                <a:latin typeface="+mn-lt"/>
              </a:rPr>
              <a:t>, </a:t>
            </a:r>
            <a:r>
              <a:rPr sz="1400" i="1" dirty="0">
                <a:solidFill>
                  <a:schemeClr val="bg1">
                    <a:lumMod val="50000"/>
                  </a:schemeClr>
                </a:solidFill>
                <a:latin typeface="+mn-lt"/>
              </a:rPr>
              <a:t>4</a:t>
            </a:r>
            <a:r>
              <a:rPr sz="1400" dirty="0">
                <a:solidFill>
                  <a:schemeClr val="bg1">
                    <a:lumMod val="50000"/>
                  </a:schemeClr>
                </a:solidFill>
                <a:latin typeface="+mn-lt"/>
              </a:rPr>
              <a:t>(3), 459 - 466. </a:t>
            </a:r>
            <a:r>
              <a:rPr sz="1400" dirty="0" err="1">
                <a:solidFill>
                  <a:schemeClr val="bg1">
                    <a:lumMod val="50000"/>
                  </a:schemeClr>
                </a:solidFill>
                <a:latin typeface="+mn-lt"/>
              </a:rPr>
              <a:t>doi</a:t>
            </a:r>
            <a:r>
              <a:rPr sz="1400" dirty="0">
                <a:solidFill>
                  <a:schemeClr val="bg1">
                    <a:lumMod val="50000"/>
                  </a:schemeClr>
                </a:solidFill>
                <a:latin typeface="+mn-lt"/>
              </a:rPr>
              <a:t>: 10.1371/journal.pbio.0040069</a:t>
            </a: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dirty="0">
                <a:solidFill>
                  <a:schemeClr val="bg1">
                    <a:lumMod val="50000"/>
                  </a:schemeClr>
                </a:solidFill>
                <a:latin typeface="+mn-lt"/>
              </a:rPr>
              <a:t>Kolb, W., &amp; Wishaw I.Q. (2009). </a:t>
            </a:r>
            <a:r>
              <a:rPr lang="en-GB" sz="1400" i="1" dirty="0">
                <a:solidFill>
                  <a:schemeClr val="bg1">
                    <a:lumMod val="50000"/>
                  </a:schemeClr>
                </a:solidFill>
                <a:latin typeface="+mn-lt"/>
              </a:rPr>
              <a:t>Fundamentals of Human Neuropsychology</a:t>
            </a:r>
            <a:r>
              <a:rPr lang="en-GB" sz="1400" dirty="0">
                <a:solidFill>
                  <a:schemeClr val="bg1">
                    <a:lumMod val="50000"/>
                  </a:schemeClr>
                </a:solidFill>
                <a:latin typeface="+mn-lt"/>
              </a:rPr>
              <a:t>, (6th Edition) </a:t>
            </a:r>
          </a:p>
          <a:p>
            <a:pPr marL="609600" indent="-609600" defTabSz="457200">
              <a:defRPr sz="1400">
                <a:solidFill>
                  <a:schemeClr val="accent4">
                    <a:lumOff val="-8800"/>
                  </a:schemeClr>
                </a:solidFill>
                <a:latin typeface="+mn-lt"/>
                <a:ea typeface="+mn-ea"/>
                <a:cs typeface="+mn-cs"/>
                <a:sym typeface="Helvetica"/>
              </a:defRPr>
            </a:pPr>
            <a:endParaRPr lang="en-GB"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dirty="0" err="1">
                <a:solidFill>
                  <a:schemeClr val="bg1">
                    <a:lumMod val="50000"/>
                  </a:schemeClr>
                </a:solidFill>
                <a:latin typeface="+mn-lt"/>
              </a:rPr>
              <a:t>Huettel</a:t>
            </a:r>
            <a:r>
              <a:rPr lang="en-GB" sz="1400" dirty="0">
                <a:solidFill>
                  <a:schemeClr val="bg1">
                    <a:lumMod val="50000"/>
                  </a:schemeClr>
                </a:solidFill>
                <a:latin typeface="+mn-lt"/>
              </a:rPr>
              <a:t>, S. A., Song, A. W., &amp; McCarthy, G. (2004). Functional magnetic resonance imaging (Vol. 1). Sunderland, MA: Sinauer Associates.</a:t>
            </a:r>
          </a:p>
          <a:p>
            <a:pPr marL="609600" indent="-609600" defTabSz="457200">
              <a:defRPr sz="1400">
                <a:solidFill>
                  <a:schemeClr val="accent4">
                    <a:lumOff val="-8800"/>
                  </a:schemeClr>
                </a:solidFill>
                <a:latin typeface="+mn-lt"/>
                <a:ea typeface="+mn-ea"/>
                <a:cs typeface="+mn-cs"/>
                <a:sym typeface="Helvetica"/>
              </a:defRPr>
            </a:pP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b="0" i="0" dirty="0">
                <a:solidFill>
                  <a:schemeClr val="bg1">
                    <a:lumMod val="50000"/>
                  </a:schemeClr>
                </a:solidFill>
                <a:effectLst/>
                <a:latin typeface="+mn-lt"/>
              </a:rPr>
              <a:t>Thach, W. T., </a:t>
            </a:r>
            <a:r>
              <a:rPr lang="en-GB" sz="1400" b="0" i="0" dirty="0" err="1">
                <a:solidFill>
                  <a:schemeClr val="bg1">
                    <a:lumMod val="50000"/>
                  </a:schemeClr>
                </a:solidFill>
                <a:effectLst/>
                <a:latin typeface="+mn-lt"/>
              </a:rPr>
              <a:t>Goodkin</a:t>
            </a:r>
            <a:r>
              <a:rPr lang="en-GB" sz="1400" b="0" i="0" dirty="0">
                <a:solidFill>
                  <a:schemeClr val="bg1">
                    <a:lumMod val="50000"/>
                  </a:schemeClr>
                </a:solidFill>
                <a:effectLst/>
                <a:latin typeface="+mn-lt"/>
              </a:rPr>
              <a:t>, H. P., &amp; Keating, J. G. (1992). The cerebellum and the adaptive coordination of movement. </a:t>
            </a:r>
            <a:r>
              <a:rPr lang="en-GB" sz="1400" b="0" i="1" dirty="0">
                <a:solidFill>
                  <a:schemeClr val="bg1">
                    <a:lumMod val="50000"/>
                  </a:schemeClr>
                </a:solidFill>
                <a:effectLst/>
                <a:latin typeface="+mn-lt"/>
              </a:rPr>
              <a:t>Annual review of neuroscience</a:t>
            </a:r>
            <a:r>
              <a:rPr lang="en-GB" sz="1400" b="0" i="0" dirty="0">
                <a:solidFill>
                  <a:schemeClr val="bg1">
                    <a:lumMod val="50000"/>
                  </a:schemeClr>
                </a:solidFill>
                <a:effectLst/>
                <a:latin typeface="+mn-lt"/>
              </a:rPr>
              <a:t>, </a:t>
            </a:r>
            <a:r>
              <a:rPr lang="en-GB" sz="1400" b="0" i="1" dirty="0">
                <a:solidFill>
                  <a:schemeClr val="bg1">
                    <a:lumMod val="50000"/>
                  </a:schemeClr>
                </a:solidFill>
                <a:effectLst/>
                <a:latin typeface="+mn-lt"/>
              </a:rPr>
              <a:t>15</a:t>
            </a:r>
            <a:r>
              <a:rPr lang="en-GB" sz="1400" b="0" i="0" dirty="0">
                <a:solidFill>
                  <a:schemeClr val="bg1">
                    <a:lumMod val="50000"/>
                  </a:schemeClr>
                </a:solidFill>
                <a:effectLst/>
                <a:latin typeface="+mn-lt"/>
              </a:rPr>
              <a:t>(1), 403-442.</a:t>
            </a:r>
          </a:p>
          <a:p>
            <a:pPr marL="609600" indent="-609600" defTabSz="457200">
              <a:defRPr sz="1400">
                <a:solidFill>
                  <a:schemeClr val="accent4">
                    <a:lumOff val="-8800"/>
                  </a:schemeClr>
                </a:solidFill>
                <a:latin typeface="+mn-lt"/>
                <a:ea typeface="+mn-ea"/>
                <a:cs typeface="+mn-cs"/>
                <a:sym typeface="Helvetica"/>
              </a:defRPr>
            </a:pPr>
            <a:endParaRPr lang="en-GB"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b="0" i="0" dirty="0" err="1">
                <a:solidFill>
                  <a:schemeClr val="bg1">
                    <a:lumMod val="50000"/>
                  </a:schemeClr>
                </a:solidFill>
                <a:effectLst/>
                <a:latin typeface="+mn-lt"/>
              </a:rPr>
              <a:t>Kilteni</a:t>
            </a:r>
            <a:r>
              <a:rPr lang="en-GB" sz="1400" b="0" i="0" dirty="0">
                <a:solidFill>
                  <a:schemeClr val="bg1">
                    <a:lumMod val="50000"/>
                  </a:schemeClr>
                </a:solidFill>
                <a:effectLst/>
                <a:latin typeface="+mn-lt"/>
              </a:rPr>
              <a:t>, K., </a:t>
            </a:r>
            <a:r>
              <a:rPr lang="en-GB" sz="1400" b="0" i="0" dirty="0" err="1">
                <a:solidFill>
                  <a:schemeClr val="bg1">
                    <a:lumMod val="50000"/>
                  </a:schemeClr>
                </a:solidFill>
                <a:effectLst/>
                <a:latin typeface="+mn-lt"/>
              </a:rPr>
              <a:t>Maselli</a:t>
            </a:r>
            <a:r>
              <a:rPr lang="en-GB" sz="1400" b="0" i="0" dirty="0">
                <a:solidFill>
                  <a:schemeClr val="bg1">
                    <a:lumMod val="50000"/>
                  </a:schemeClr>
                </a:solidFill>
                <a:effectLst/>
                <a:latin typeface="+mn-lt"/>
              </a:rPr>
              <a:t>, A., </a:t>
            </a:r>
            <a:r>
              <a:rPr lang="en-GB" sz="1400" b="0" i="0" dirty="0" err="1">
                <a:solidFill>
                  <a:schemeClr val="bg1">
                    <a:lumMod val="50000"/>
                  </a:schemeClr>
                </a:solidFill>
                <a:effectLst/>
                <a:latin typeface="+mn-lt"/>
              </a:rPr>
              <a:t>Kording</a:t>
            </a:r>
            <a:r>
              <a:rPr lang="en-GB" sz="1400" b="0" i="0" dirty="0">
                <a:solidFill>
                  <a:schemeClr val="bg1">
                    <a:lumMod val="50000"/>
                  </a:schemeClr>
                </a:solidFill>
                <a:effectLst/>
                <a:latin typeface="+mn-lt"/>
              </a:rPr>
              <a:t>, K. P., &amp; Slater, M. (2015). Over my fake body: body ownership illusions for studying the multisensory basis of own-body perception. </a:t>
            </a:r>
            <a:r>
              <a:rPr lang="en-GB" sz="1400" b="0" i="1" dirty="0">
                <a:solidFill>
                  <a:schemeClr val="bg1">
                    <a:lumMod val="50000"/>
                  </a:schemeClr>
                </a:solidFill>
                <a:effectLst/>
                <a:latin typeface="+mn-lt"/>
              </a:rPr>
              <a:t>Frontiers in human neuroscience</a:t>
            </a:r>
            <a:r>
              <a:rPr lang="en-GB" sz="1400" b="0" i="0" dirty="0">
                <a:solidFill>
                  <a:schemeClr val="bg1">
                    <a:lumMod val="50000"/>
                  </a:schemeClr>
                </a:solidFill>
                <a:effectLst/>
                <a:latin typeface="+mn-lt"/>
              </a:rPr>
              <a:t>, </a:t>
            </a:r>
            <a:r>
              <a:rPr lang="en-GB" sz="1400" b="0" i="1" dirty="0">
                <a:solidFill>
                  <a:schemeClr val="bg1">
                    <a:lumMod val="50000"/>
                  </a:schemeClr>
                </a:solidFill>
                <a:effectLst/>
                <a:latin typeface="+mn-lt"/>
              </a:rPr>
              <a:t>9</a:t>
            </a:r>
            <a:r>
              <a:rPr lang="en-GB" sz="1400" b="0" i="0" dirty="0">
                <a:solidFill>
                  <a:schemeClr val="bg1">
                    <a:lumMod val="50000"/>
                  </a:schemeClr>
                </a:solidFill>
                <a:effectLst/>
                <a:latin typeface="+mn-lt"/>
              </a:rPr>
              <a:t>, 141.</a:t>
            </a:r>
            <a:endParaRPr sz="1400" dirty="0">
              <a:solidFill>
                <a:schemeClr val="bg1">
                  <a:lumMod val="50000"/>
                </a:schemeClr>
              </a:solidFill>
              <a:latin typeface="+mn-l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itel 1"/>
          <p:cNvSpPr txBox="1">
            <a:spLocks noGrp="1"/>
          </p:cNvSpPr>
          <p:nvPr>
            <p:ph type="title"/>
          </p:nvPr>
        </p:nvSpPr>
        <p:spPr>
          <a:prstGeom prst="rect">
            <a:avLst/>
          </a:prstGeom>
        </p:spPr>
        <p:txBody>
          <a:bodyPr/>
          <a:lstStyle/>
          <a:p>
            <a:r>
              <a:t>Abbildungen</a:t>
            </a:r>
          </a:p>
        </p:txBody>
      </p:sp>
      <p:sp>
        <p:nvSpPr>
          <p:cNvPr id="432" name="Blankenburg, F., Ruff, C. C., Deichmann, R., Rees, G. &amp; Driver, J. (2006). The Cutaneous Rabbit Illusion Affects Human Primary Sensory Cortex Somatotopically. PLoS Biology, 4(3), S. 461. doi: 10.1371/journal.pbio.0040069…"/>
          <p:cNvSpPr txBox="1"/>
          <p:nvPr/>
        </p:nvSpPr>
        <p:spPr>
          <a:xfrm>
            <a:off x="452407" y="1466094"/>
            <a:ext cx="7445203" cy="3359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dirty="0" err="1"/>
              <a:t>Blankenburg</a:t>
            </a:r>
            <a:r>
              <a:rPr dirty="0"/>
              <a:t>, F., Ruff, C. C., </a:t>
            </a:r>
            <a:r>
              <a:rPr dirty="0" err="1"/>
              <a:t>Deichmann</a:t>
            </a:r>
            <a:r>
              <a:rPr dirty="0"/>
              <a:t>, R., Rees, G. &amp; Driver, J. (2006). The Cutaneous Rabbit Illusion Affects Human Primary Sensory Cortex </a:t>
            </a:r>
            <a:r>
              <a:rPr dirty="0" err="1"/>
              <a:t>Somatotopically</a:t>
            </a:r>
            <a:r>
              <a:rPr dirty="0"/>
              <a:t>. </a:t>
            </a:r>
            <a:r>
              <a:rPr i="1" dirty="0" err="1"/>
              <a:t>PLoS</a:t>
            </a:r>
            <a:r>
              <a:rPr i="1" dirty="0"/>
              <a:t> Biology</a:t>
            </a:r>
            <a:r>
              <a:rPr dirty="0"/>
              <a:t>, </a:t>
            </a:r>
            <a:r>
              <a:rPr i="1" dirty="0"/>
              <a:t>4</a:t>
            </a:r>
            <a:r>
              <a:rPr dirty="0"/>
              <a:t>(3), S. 461. </a:t>
            </a:r>
            <a:r>
              <a:rPr dirty="0" err="1"/>
              <a:t>doi</a:t>
            </a:r>
            <a:r>
              <a:rPr dirty="0"/>
              <a:t>: 10.1371/journal.pbio.0040069</a:t>
            </a:r>
          </a:p>
          <a:p>
            <a:pPr marL="539999" indent="-539999" defTabSz="457200">
              <a:spcBef>
                <a:spcPts val="1400"/>
              </a:spcBef>
              <a:defRPr sz="1400">
                <a:solidFill>
                  <a:schemeClr val="accent4">
                    <a:lumOff val="-8800"/>
                  </a:schemeClr>
                </a:solidFill>
                <a:latin typeface="+mn-lt"/>
                <a:ea typeface="+mn-ea"/>
                <a:cs typeface="+mn-cs"/>
                <a:sym typeface="Helvetica"/>
              </a:defRPr>
            </a:pPr>
            <a:r>
              <a:rPr dirty="0"/>
              <a:t>Brown, M. (o. D.). </a:t>
            </a:r>
            <a:r>
              <a:rPr i="1" dirty="0"/>
              <a:t>W for Westside</a:t>
            </a:r>
            <a:r>
              <a:rPr dirty="0"/>
              <a:t> [</a:t>
            </a:r>
            <a:r>
              <a:rPr dirty="0" err="1"/>
              <a:t>Fotografie</a:t>
            </a:r>
            <a:r>
              <a:rPr dirty="0"/>
              <a:t>]. Northtown Municipal Utility </a:t>
            </a:r>
            <a:r>
              <a:rPr dirty="0" err="1"/>
              <a:t>Disctrict</a:t>
            </a:r>
            <a:r>
              <a:rPr dirty="0"/>
              <a:t>. https://northtownmud.org/docs/IPTM_Basic_Street_Gangs_Hand_Signs1.pdf</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Hanimann</a:t>
            </a:r>
            <a:r>
              <a:rPr dirty="0"/>
              <a:t>, B. (2014, 7. November). </a:t>
            </a:r>
            <a:r>
              <a:rPr i="1" dirty="0" err="1"/>
              <a:t>Wir</a:t>
            </a:r>
            <a:r>
              <a:rPr i="1" dirty="0"/>
              <a:t> </a:t>
            </a:r>
            <a:r>
              <a:rPr i="1" dirty="0" err="1"/>
              <a:t>sind</a:t>
            </a:r>
            <a:r>
              <a:rPr i="1" dirty="0"/>
              <a:t> alle Pinocchio</a:t>
            </a:r>
            <a:r>
              <a:rPr dirty="0"/>
              <a:t> [Illustration]. </a:t>
            </a:r>
            <a:r>
              <a:rPr dirty="0" err="1"/>
              <a:t>Tagblatt</a:t>
            </a:r>
            <a:r>
              <a:rPr dirty="0"/>
              <a:t>. https://www.tagblatt.ch/kultur/wir-sind-alle-pinocchio-ld.921000</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Riesen</a:t>
            </a:r>
            <a:r>
              <a:rPr dirty="0"/>
              <a:t>, G. (2016, 30. </a:t>
            </a:r>
            <a:r>
              <a:rPr dirty="0" err="1"/>
              <a:t>Juli</a:t>
            </a:r>
            <a:r>
              <a:rPr dirty="0"/>
              <a:t>). </a:t>
            </a:r>
            <a:r>
              <a:rPr i="1" dirty="0"/>
              <a:t>Body transfer illusions and phantom limbs</a:t>
            </a:r>
            <a:r>
              <a:rPr dirty="0"/>
              <a:t> [Screenshot]. </a:t>
            </a:r>
            <a:r>
              <a:rPr dirty="0" err="1"/>
              <a:t>Youtube</a:t>
            </a:r>
            <a:r>
              <a:rPr dirty="0"/>
              <a:t>. https://www.youtube.com/watch?v=YdxfjuJFjmg</a:t>
            </a:r>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haltsplatzhalter 2"/>
          <p:cNvSpPr txBox="1">
            <a:spLocks noGrp="1"/>
          </p:cNvSpPr>
          <p:nvPr>
            <p:ph type="body" idx="1"/>
          </p:nvPr>
        </p:nvSpPr>
        <p:spPr>
          <a:xfrm>
            <a:off x="431800" y="1628274"/>
            <a:ext cx="8049009" cy="4355431"/>
          </a:xfrm>
          <a:prstGeom prst="rect">
            <a:avLst/>
          </a:prstGeom>
        </p:spPr>
        <p:txBody>
          <a:bodyPr>
            <a:normAutofit/>
          </a:bodyPr>
          <a:lstStyle/>
          <a:p>
            <a:pPr marL="0" indent="0" defTabSz="457200">
              <a:lnSpc>
                <a:spcPts val="4000"/>
              </a:lnSpc>
            </a:pPr>
            <a:r>
              <a:rPr dirty="0"/>
              <a:t>- </a:t>
            </a:r>
            <a:r>
              <a:rPr dirty="0" err="1"/>
              <a:t>Referat</a:t>
            </a:r>
            <a:r>
              <a:rPr dirty="0"/>
              <a:t>: </a:t>
            </a:r>
            <a:r>
              <a:rPr dirty="0" err="1"/>
              <a:t>Somatosensorik</a:t>
            </a:r>
            <a:endParaRPr lang="de-DE" dirty="0"/>
          </a:p>
          <a:p>
            <a:pPr defTabSz="457200">
              <a:lnSpc>
                <a:spcPts val="4000"/>
              </a:lnSpc>
            </a:pPr>
            <a:r>
              <a:rPr lang="de-DE" dirty="0"/>
              <a:t>- Evaluation &amp; Feedback </a:t>
            </a:r>
            <a:r>
              <a:rPr lang="de-DE" sz="800" dirty="0"/>
              <a:t>(https://github.com/BioPsychKiel/teaching-evaluation/blob/main/seminar_evaluation.ipynb)</a:t>
            </a:r>
            <a:endParaRPr dirty="0"/>
          </a:p>
          <a:p>
            <a:pPr marL="0" indent="0" defTabSz="457200">
              <a:lnSpc>
                <a:spcPts val="4000"/>
              </a:lnSpc>
            </a:pPr>
            <a:r>
              <a:rPr dirty="0"/>
              <a:t>- </a:t>
            </a:r>
            <a:r>
              <a:rPr dirty="0" err="1"/>
              <a:t>Vortrag</a:t>
            </a:r>
            <a:r>
              <a:rPr dirty="0"/>
              <a:t>: </a:t>
            </a:r>
            <a:r>
              <a:rPr dirty="0" err="1"/>
              <a:t>Phantomwahrnehmungen</a:t>
            </a:r>
            <a:endParaRPr dirty="0"/>
          </a:p>
          <a:p>
            <a:pPr marL="942473" lvl="2" indent="-180473" defTabSz="457200">
              <a:lnSpc>
                <a:spcPts val="2500"/>
              </a:lnSpc>
              <a:buSzPct val="100000"/>
              <a:buChar char="•"/>
              <a:defRPr sz="1800"/>
            </a:pPr>
            <a:r>
              <a:rPr dirty="0"/>
              <a:t>Top-Down- und Bottom-Up-</a:t>
            </a:r>
            <a:r>
              <a:rPr dirty="0" err="1"/>
              <a:t>Wahrnehmung</a:t>
            </a:r>
            <a:endParaRPr dirty="0"/>
          </a:p>
          <a:p>
            <a:pPr marL="942473" lvl="2" indent="-180473" defTabSz="457200">
              <a:lnSpc>
                <a:spcPts val="2500"/>
              </a:lnSpc>
              <a:buSzPct val="100000"/>
              <a:buChar char="•"/>
              <a:defRPr sz="1800"/>
            </a:pPr>
            <a:r>
              <a:rPr dirty="0"/>
              <a:t>Das Phantom-Vibrations-</a:t>
            </a:r>
            <a:r>
              <a:rPr dirty="0" err="1"/>
              <a:t>Syndrom</a:t>
            </a:r>
            <a:endParaRPr dirty="0"/>
          </a:p>
          <a:p>
            <a:pPr marL="942473" lvl="2" indent="-180473" defTabSz="457200">
              <a:lnSpc>
                <a:spcPts val="2500"/>
              </a:lnSpc>
              <a:buSzPct val="100000"/>
              <a:buChar char="•"/>
              <a:defRPr sz="1800"/>
            </a:pPr>
            <a:r>
              <a:rPr dirty="0"/>
              <a:t>Die Pinocchio-Illusion</a:t>
            </a:r>
          </a:p>
          <a:p>
            <a:pPr marL="0" indent="0" defTabSz="457200">
              <a:lnSpc>
                <a:spcPts val="4000"/>
              </a:lnSpc>
            </a:pPr>
            <a:r>
              <a:rPr dirty="0"/>
              <a:t>- </a:t>
            </a:r>
            <a:r>
              <a:rPr dirty="0" err="1"/>
              <a:t>Gruppenarbeit</a:t>
            </a:r>
            <a:r>
              <a:rPr dirty="0"/>
              <a:t>: Cutaneous Rabbit Illusion</a:t>
            </a:r>
            <a:endParaRPr lang="de-DE" dirty="0"/>
          </a:p>
        </p:txBody>
      </p:sp>
      <p:sp>
        <p:nvSpPr>
          <p:cNvPr id="252"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B7739B59-5E7C-94C2-EEB9-1F70802BF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53" y="952167"/>
            <a:ext cx="6186085" cy="2454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009D7B6-65DB-17B7-9698-4DD176C183B7}"/>
              </a:ext>
            </a:extLst>
          </p:cNvPr>
          <p:cNvSpPr>
            <a:spLocks noGrp="1"/>
          </p:cNvSpPr>
          <p:nvPr>
            <p:ph type="body" idx="1"/>
          </p:nvPr>
        </p:nvSpPr>
        <p:spPr>
          <a:xfrm>
            <a:off x="431801" y="3437121"/>
            <a:ext cx="4863680" cy="2546584"/>
          </a:xfrm>
        </p:spPr>
        <p:txBody>
          <a:bodyPr>
            <a:normAutofit fontScale="92500" lnSpcReduction="20000"/>
          </a:bodyPr>
          <a:lstStyle/>
          <a:p>
            <a:r>
              <a:rPr lang="en-GB" sz="1400" dirty="0"/>
              <a:t>The results of a paired sample t-test from pre-seminar (M = 2.79, SD = 0.86) and post-seminar (M = 1.86, SD = 0.83) indicate that seminar attendance did result in an improvement in paper understanding, t(14) = 2.738</a:t>
            </a:r>
            <a:r>
              <a:rPr lang="en-GB" sz="1400" b="1" dirty="0"/>
              <a:t>, p = 0.017.</a:t>
            </a:r>
          </a:p>
          <a:p>
            <a:endParaRPr lang="en-GB" sz="1400" dirty="0"/>
          </a:p>
          <a:p>
            <a:pPr marL="285750" indent="-285750">
              <a:buFont typeface="Arial" panose="020B0604020202020204" pitchFamily="34" charset="0"/>
              <a:buChar char="•"/>
            </a:pPr>
            <a:r>
              <a:rPr lang="de-DE" sz="1400" dirty="0"/>
              <a:t>Mehr Interaktion seitens der Studierenden (was nicht daran lag, dass der Seminarleiter dies nicht eingefordert hätte)</a:t>
            </a:r>
          </a:p>
          <a:p>
            <a:pPr marL="285750" indent="-285750">
              <a:buFont typeface="Arial" panose="020B0604020202020204" pitchFamily="34" charset="0"/>
              <a:buChar char="•"/>
            </a:pPr>
            <a:r>
              <a:rPr lang="de-DE" sz="1400" dirty="0"/>
              <a:t>Das die Gruppen neu durchmischt werden oder nochmal dazu angeregt wird, dass sich alle Gruppenmitglieder besser vorbereiten/beteiligen, da die meiste Arbeit an wenigen Leuten hängen bleibt</a:t>
            </a:r>
          </a:p>
          <a:p>
            <a:pPr marL="285750" indent="-285750">
              <a:buFont typeface="Arial" panose="020B0604020202020204" pitchFamily="34" charset="0"/>
              <a:buChar char="•"/>
            </a:pPr>
            <a:r>
              <a:rPr lang="de-DE" sz="1400" dirty="0"/>
              <a:t>Schlecht funktionierende Verteilung in der Gruppenarbeit (was jedoch wenig/nicht in der Hand des Dozenten liegt)</a:t>
            </a:r>
            <a:endParaRPr lang="en-US" sz="1400" dirty="0"/>
          </a:p>
        </p:txBody>
      </p:sp>
      <p:sp>
        <p:nvSpPr>
          <p:cNvPr id="3" name="Title 2">
            <a:extLst>
              <a:ext uri="{FF2B5EF4-FFF2-40B4-BE49-F238E27FC236}">
                <a16:creationId xmlns:a16="http://schemas.microsoft.com/office/drawing/2014/main" id="{D5D225D6-943F-C060-C8C8-BE5919860F68}"/>
              </a:ext>
            </a:extLst>
          </p:cNvPr>
          <p:cNvSpPr>
            <a:spLocks noGrp="1"/>
          </p:cNvSpPr>
          <p:nvPr>
            <p:ph type="title"/>
          </p:nvPr>
        </p:nvSpPr>
        <p:spPr/>
        <p:txBody>
          <a:bodyPr/>
          <a:lstStyle/>
          <a:p>
            <a:r>
              <a:rPr lang="en-US" dirty="0"/>
              <a:t>Evaluation</a:t>
            </a:r>
          </a:p>
        </p:txBody>
      </p:sp>
      <p:sp>
        <p:nvSpPr>
          <p:cNvPr id="4" name="Text Placeholder 3">
            <a:extLst>
              <a:ext uri="{FF2B5EF4-FFF2-40B4-BE49-F238E27FC236}">
                <a16:creationId xmlns:a16="http://schemas.microsoft.com/office/drawing/2014/main" id="{37EC9414-C6F1-E8AE-CABF-0A98EACB4B02}"/>
              </a:ext>
            </a:extLst>
          </p:cNvPr>
          <p:cNvSpPr>
            <a:spLocks noGrp="1"/>
          </p:cNvSpPr>
          <p:nvPr>
            <p:ph type="body" idx="10"/>
          </p:nvPr>
        </p:nvSpPr>
        <p:spPr/>
        <p:txBody>
          <a:bodyPr/>
          <a:lstStyle/>
          <a:p>
            <a:endParaRPr lang="en-US"/>
          </a:p>
        </p:txBody>
      </p:sp>
      <p:pic>
        <p:nvPicPr>
          <p:cNvPr id="3077" name="Picture 5">
            <a:extLst>
              <a:ext uri="{FF2B5EF4-FFF2-40B4-BE49-F238E27FC236}">
                <a16:creationId xmlns:a16="http://schemas.microsoft.com/office/drawing/2014/main" id="{3FC7E3C9-0709-8ADA-2743-B146A12B7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871" y="4263740"/>
            <a:ext cx="2746004" cy="20268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4142A11-F328-4564-33E5-32177A26A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083" y="2066310"/>
            <a:ext cx="2910952" cy="193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2600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8D014-7B8D-1B93-CE01-84B6FEECCEB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212CE007-7152-5993-5101-BCC3D8288D3C}"/>
              </a:ext>
            </a:extLst>
          </p:cNvPr>
          <p:cNvSpPr>
            <a:spLocks noGrp="1"/>
          </p:cNvSpPr>
          <p:nvPr>
            <p:ph type="title"/>
          </p:nvPr>
        </p:nvSpPr>
        <p:spPr/>
        <p:txBody>
          <a:bodyPr>
            <a:normAutofit fontScale="90000"/>
          </a:bodyPr>
          <a:lstStyle/>
          <a:p>
            <a:r>
              <a:rPr lang="en-US" dirty="0" err="1"/>
              <a:t>Mechanosensoren</a:t>
            </a:r>
            <a:br>
              <a:rPr lang="en-US" dirty="0"/>
            </a:br>
            <a:r>
              <a:rPr lang="en-US" sz="2200" dirty="0" err="1"/>
              <a:t>Rezeptive</a:t>
            </a:r>
            <a:r>
              <a:rPr lang="en-US" sz="2200" dirty="0"/>
              <a:t> Felder und </a:t>
            </a:r>
            <a:r>
              <a:rPr lang="en-US" sz="2200" dirty="0" err="1"/>
              <a:t>Reizantworten</a:t>
            </a:r>
            <a:endParaRPr lang="en-US" dirty="0"/>
          </a:p>
        </p:txBody>
      </p:sp>
      <p:sp>
        <p:nvSpPr>
          <p:cNvPr id="4" name="Text Placeholder 3">
            <a:extLst>
              <a:ext uri="{FF2B5EF4-FFF2-40B4-BE49-F238E27FC236}">
                <a16:creationId xmlns:a16="http://schemas.microsoft.com/office/drawing/2014/main" id="{08047FC1-D1D8-C1B6-BD0B-07D88EE6A0E3}"/>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04C3FCBC-A276-FE32-73CE-D6B6F732A249}"/>
              </a:ext>
            </a:extLst>
          </p:cNvPr>
          <p:cNvPicPr>
            <a:picLocks noChangeAspect="1"/>
          </p:cNvPicPr>
          <p:nvPr/>
        </p:nvPicPr>
        <p:blipFill>
          <a:blip r:embed="rId2"/>
          <a:stretch>
            <a:fillRect/>
          </a:stretch>
        </p:blipFill>
        <p:spPr>
          <a:xfrm>
            <a:off x="1176740" y="1569493"/>
            <a:ext cx="6282520" cy="4377714"/>
          </a:xfrm>
          <a:prstGeom prst="rect">
            <a:avLst/>
          </a:prstGeom>
        </p:spPr>
      </p:pic>
    </p:spTree>
    <p:extLst>
      <p:ext uri="{BB962C8B-B14F-4D97-AF65-F5344CB8AC3E}">
        <p14:creationId xmlns:p14="http://schemas.microsoft.com/office/powerpoint/2010/main" val="25602827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07646A-5BD3-119E-DB42-ED190B5DD0B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6D22EF-C3A9-42F0-A0DC-03325952874A}"/>
              </a:ext>
            </a:extLst>
          </p:cNvPr>
          <p:cNvSpPr>
            <a:spLocks noGrp="1"/>
          </p:cNvSpPr>
          <p:nvPr>
            <p:ph type="title"/>
          </p:nvPr>
        </p:nvSpPr>
        <p:spPr/>
        <p:txBody>
          <a:bodyPr>
            <a:noAutofit/>
          </a:bodyPr>
          <a:lstStyle/>
          <a:p>
            <a:r>
              <a:rPr lang="en-US" sz="3200" dirty="0" err="1"/>
              <a:t>Organisation</a:t>
            </a:r>
            <a:r>
              <a:rPr lang="en-US" sz="3200" dirty="0"/>
              <a:t> des </a:t>
            </a:r>
            <a:r>
              <a:rPr lang="en-US" sz="3200" dirty="0" err="1"/>
              <a:t>somatosensorischen</a:t>
            </a:r>
            <a:r>
              <a:rPr lang="en-US" sz="3200" dirty="0"/>
              <a:t> </a:t>
            </a:r>
            <a:r>
              <a:rPr lang="en-US" sz="3200" dirty="0" err="1"/>
              <a:t>Kortex</a:t>
            </a:r>
            <a:endParaRPr lang="en-US" sz="3200" dirty="0"/>
          </a:p>
        </p:txBody>
      </p:sp>
      <p:sp>
        <p:nvSpPr>
          <p:cNvPr id="4" name="Text Placeholder 3">
            <a:extLst>
              <a:ext uri="{FF2B5EF4-FFF2-40B4-BE49-F238E27FC236}">
                <a16:creationId xmlns:a16="http://schemas.microsoft.com/office/drawing/2014/main" id="{8558715D-F504-811A-3605-275082BF734D}"/>
              </a:ext>
            </a:extLst>
          </p:cNvPr>
          <p:cNvSpPr>
            <a:spLocks noGrp="1"/>
          </p:cNvSpPr>
          <p:nvPr>
            <p:ph type="body" idx="10"/>
          </p:nvPr>
        </p:nvSpPr>
        <p:spPr/>
        <p:txBody>
          <a:bodyPr/>
          <a:lstStyle/>
          <a:p>
            <a:r>
              <a:rPr lang="en-GB" dirty="0"/>
              <a:t>Kolb, B., &amp; Whishaw, I. Q. (2009). </a:t>
            </a:r>
            <a:r>
              <a:rPr lang="en-GB" i="1" dirty="0"/>
              <a:t>Fundamentals of human neuropsychology</a:t>
            </a:r>
            <a:endParaRPr lang="en-US" i="1" dirty="0"/>
          </a:p>
        </p:txBody>
      </p:sp>
      <p:pic>
        <p:nvPicPr>
          <p:cNvPr id="1026" name="Picture 2" descr="11&quot; Tall - 13&quot; Wide Sensory Homunculus">
            <a:extLst>
              <a:ext uri="{FF2B5EF4-FFF2-40B4-BE49-F238E27FC236}">
                <a16:creationId xmlns:a16="http://schemas.microsoft.com/office/drawing/2014/main" id="{C2231604-5B99-50E1-EEC6-B774EDBAA71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961" y="1078172"/>
            <a:ext cx="3205162" cy="2488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A19CB10-9D42-6EE0-A7E5-9F80CA39F120}"/>
              </a:ext>
            </a:extLst>
          </p:cNvPr>
          <p:cNvPicPr>
            <a:picLocks noChangeAspect="1"/>
          </p:cNvPicPr>
          <p:nvPr/>
        </p:nvPicPr>
        <p:blipFill>
          <a:blip r:embed="rId4"/>
          <a:stretch>
            <a:fillRect/>
          </a:stretch>
        </p:blipFill>
        <p:spPr>
          <a:xfrm>
            <a:off x="4318000" y="1649124"/>
            <a:ext cx="4154905" cy="4398749"/>
          </a:xfrm>
          <a:prstGeom prst="rect">
            <a:avLst/>
          </a:prstGeom>
        </p:spPr>
      </p:pic>
      <p:pic>
        <p:nvPicPr>
          <p:cNvPr id="9" name="Picture 8">
            <a:extLst>
              <a:ext uri="{FF2B5EF4-FFF2-40B4-BE49-F238E27FC236}">
                <a16:creationId xmlns:a16="http://schemas.microsoft.com/office/drawing/2014/main" id="{D8A00C9A-7988-46F8-97EC-ACAD06FEAA78}"/>
              </a:ext>
            </a:extLst>
          </p:cNvPr>
          <p:cNvPicPr>
            <a:picLocks noChangeAspect="1"/>
          </p:cNvPicPr>
          <p:nvPr/>
        </p:nvPicPr>
        <p:blipFill>
          <a:blip r:embed="rId5"/>
          <a:stretch>
            <a:fillRect/>
          </a:stretch>
        </p:blipFill>
        <p:spPr>
          <a:xfrm>
            <a:off x="706545" y="3567144"/>
            <a:ext cx="2423994" cy="2416419"/>
          </a:xfrm>
          <a:prstGeom prst="rect">
            <a:avLst/>
          </a:prstGeom>
        </p:spPr>
      </p:pic>
    </p:spTree>
    <p:extLst>
      <p:ext uri="{BB962C8B-B14F-4D97-AF65-F5344CB8AC3E}">
        <p14:creationId xmlns:p14="http://schemas.microsoft.com/office/powerpoint/2010/main" val="29496336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hteck"/>
          <p:cNvSpPr/>
          <p:nvPr/>
        </p:nvSpPr>
        <p:spPr>
          <a:xfrm>
            <a:off x="1499904" y="5225804"/>
            <a:ext cx="587015" cy="646700"/>
          </a:xfrm>
          <a:prstGeom prst="rect">
            <a:avLst/>
          </a:prstGeom>
          <a:solidFill>
            <a:schemeClr val="accent3">
              <a:lumOff val="44000"/>
            </a:schemeClr>
          </a:solidFill>
          <a:ln w="25400">
            <a:solidFill>
              <a:schemeClr val="accent1"/>
            </a:solidFill>
          </a:ln>
        </p:spPr>
        <p:txBody>
          <a:bodyPr lIns="45719" rIns="45719"/>
          <a:lstStyle/>
          <a:p>
            <a:endParaRPr/>
          </a:p>
        </p:txBody>
      </p:sp>
      <p:sp>
        <p:nvSpPr>
          <p:cNvPr id="263" name="Form"/>
          <p:cNvSpPr/>
          <p:nvPr/>
        </p:nvSpPr>
        <p:spPr>
          <a:xfrm>
            <a:off x="2476266" y="1863879"/>
            <a:ext cx="1714169" cy="2067327"/>
          </a:xfrm>
          <a:custGeom>
            <a:avLst/>
            <a:gdLst/>
            <a:ahLst/>
            <a:cxnLst>
              <a:cxn ang="0">
                <a:pos x="wd2" y="hd2"/>
              </a:cxn>
              <a:cxn ang="5400000">
                <a:pos x="wd2" y="hd2"/>
              </a:cxn>
              <a:cxn ang="10800000">
                <a:pos x="wd2" y="hd2"/>
              </a:cxn>
              <a:cxn ang="16200000">
                <a:pos x="wd2" y="hd2"/>
              </a:cxn>
            </a:cxnLst>
            <a:rect l="0" t="0" r="r" b="b"/>
            <a:pathLst>
              <a:path w="21184" h="21191" extrusionOk="0">
                <a:moveTo>
                  <a:pt x="17343" y="3715"/>
                </a:moveTo>
                <a:cubicBezTo>
                  <a:pt x="18272" y="3529"/>
                  <a:pt x="19244" y="3831"/>
                  <a:pt x="19796" y="4477"/>
                </a:cubicBezTo>
                <a:cubicBezTo>
                  <a:pt x="20214" y="4966"/>
                  <a:pt x="20328" y="5589"/>
                  <a:pt x="20103" y="6158"/>
                </a:cubicBezTo>
                <a:cubicBezTo>
                  <a:pt x="20904" y="6502"/>
                  <a:pt x="21328" y="7247"/>
                  <a:pt x="21139" y="7978"/>
                </a:cubicBezTo>
                <a:cubicBezTo>
                  <a:pt x="20988" y="8560"/>
                  <a:pt x="20465" y="9026"/>
                  <a:pt x="19777" y="9192"/>
                </a:cubicBezTo>
                <a:cubicBezTo>
                  <a:pt x="20719" y="9475"/>
                  <a:pt x="21292" y="10267"/>
                  <a:pt x="21150" y="11090"/>
                </a:cubicBezTo>
                <a:cubicBezTo>
                  <a:pt x="21071" y="11554"/>
                  <a:pt x="20759" y="11968"/>
                  <a:pt x="20293" y="12233"/>
                </a:cubicBezTo>
                <a:cubicBezTo>
                  <a:pt x="20648" y="12738"/>
                  <a:pt x="20746" y="13340"/>
                  <a:pt x="20565" y="13905"/>
                </a:cubicBezTo>
                <a:cubicBezTo>
                  <a:pt x="20409" y="14396"/>
                  <a:pt x="20051" y="14826"/>
                  <a:pt x="19554" y="15122"/>
                </a:cubicBezTo>
                <a:cubicBezTo>
                  <a:pt x="20434" y="15695"/>
                  <a:pt x="20691" y="16710"/>
                  <a:pt x="20163" y="17529"/>
                </a:cubicBezTo>
                <a:cubicBezTo>
                  <a:pt x="19622" y="18367"/>
                  <a:pt x="18423" y="18750"/>
                  <a:pt x="17343" y="18429"/>
                </a:cubicBezTo>
                <a:cubicBezTo>
                  <a:pt x="16909" y="19518"/>
                  <a:pt x="15913" y="20389"/>
                  <a:pt x="14626" y="20807"/>
                </a:cubicBezTo>
                <a:cubicBezTo>
                  <a:pt x="13255" y="21252"/>
                  <a:pt x="11710" y="21133"/>
                  <a:pt x="10461" y="20487"/>
                </a:cubicBezTo>
                <a:cubicBezTo>
                  <a:pt x="9414" y="21219"/>
                  <a:pt x="7958" y="21396"/>
                  <a:pt x="6703" y="20945"/>
                </a:cubicBezTo>
                <a:cubicBezTo>
                  <a:pt x="5893" y="20654"/>
                  <a:pt x="5246" y="20120"/>
                  <a:pt x="4890" y="19451"/>
                </a:cubicBezTo>
                <a:cubicBezTo>
                  <a:pt x="4098" y="19363"/>
                  <a:pt x="3415" y="18948"/>
                  <a:pt x="3075" y="18348"/>
                </a:cubicBezTo>
                <a:cubicBezTo>
                  <a:pt x="2764" y="17798"/>
                  <a:pt x="2782" y="17158"/>
                  <a:pt x="3124" y="16621"/>
                </a:cubicBezTo>
                <a:cubicBezTo>
                  <a:pt x="2044" y="16373"/>
                  <a:pt x="1126" y="15780"/>
                  <a:pt x="572" y="14973"/>
                </a:cubicBezTo>
                <a:cubicBezTo>
                  <a:pt x="-272" y="13744"/>
                  <a:pt x="-176" y="12221"/>
                  <a:pt x="817" y="11072"/>
                </a:cubicBezTo>
                <a:cubicBezTo>
                  <a:pt x="292" y="10573"/>
                  <a:pt x="62" y="9906"/>
                  <a:pt x="188" y="9252"/>
                </a:cubicBezTo>
                <a:cubicBezTo>
                  <a:pt x="364" y="8346"/>
                  <a:pt x="1174" y="7615"/>
                  <a:pt x="2248" y="7394"/>
                </a:cubicBezTo>
                <a:cubicBezTo>
                  <a:pt x="1568" y="6897"/>
                  <a:pt x="1261" y="6136"/>
                  <a:pt x="1445" y="5400"/>
                </a:cubicBezTo>
                <a:cubicBezTo>
                  <a:pt x="1671" y="4497"/>
                  <a:pt x="2572" y="3816"/>
                  <a:pt x="3678" y="3715"/>
                </a:cubicBezTo>
                <a:cubicBezTo>
                  <a:pt x="3662" y="2593"/>
                  <a:pt x="4279" y="1530"/>
                  <a:pt x="5346" y="842"/>
                </a:cubicBezTo>
                <a:cubicBezTo>
                  <a:pt x="6846" y="-125"/>
                  <a:pt x="8921" y="-196"/>
                  <a:pt x="10511" y="667"/>
                </a:cubicBezTo>
                <a:cubicBezTo>
                  <a:pt x="11120" y="-21"/>
                  <a:pt x="12264" y="-204"/>
                  <a:pt x="13138" y="246"/>
                </a:cubicBezTo>
                <a:cubicBezTo>
                  <a:pt x="13929" y="654"/>
                  <a:pt x="14260" y="1470"/>
                  <a:pt x="13927" y="2191"/>
                </a:cubicBezTo>
                <a:cubicBezTo>
                  <a:pt x="14640" y="1736"/>
                  <a:pt x="15620" y="1701"/>
                  <a:pt x="16378" y="2102"/>
                </a:cubicBezTo>
                <a:cubicBezTo>
                  <a:pt x="17035" y="2450"/>
                  <a:pt x="17406" y="3070"/>
                  <a:pt x="17343" y="371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64" name="Titel 1"/>
          <p:cNvSpPr txBox="1">
            <a:spLocks noGrp="1"/>
          </p:cNvSpPr>
          <p:nvPr>
            <p:ph type="title"/>
          </p:nvPr>
        </p:nvSpPr>
        <p:spPr>
          <a:prstGeom prst="rect">
            <a:avLst/>
          </a:prstGeom>
        </p:spPr>
        <p:txBody>
          <a:bodyPr/>
          <a:lstStyle/>
          <a:p>
            <a:r>
              <a:t>Bottom-up und Top-down</a:t>
            </a:r>
          </a:p>
        </p:txBody>
      </p:sp>
      <p:sp>
        <p:nvSpPr>
          <p:cNvPr id="268" name="Frau"/>
          <p:cNvSpPr/>
          <p:nvPr/>
        </p:nvSpPr>
        <p:spPr>
          <a:xfrm flipH="1">
            <a:off x="2973862" y="2042854"/>
            <a:ext cx="619092" cy="154983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69" name="Frau"/>
          <p:cNvSpPr/>
          <p:nvPr/>
        </p:nvSpPr>
        <p:spPr>
          <a:xfrm flipH="1">
            <a:off x="565231" y="2650813"/>
            <a:ext cx="1279016" cy="3201889"/>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70" name="Kreis"/>
          <p:cNvSpPr/>
          <p:nvPr/>
        </p:nvSpPr>
        <p:spPr>
          <a:xfrm>
            <a:off x="1420144" y="2691056"/>
            <a:ext cx="104717" cy="106857"/>
          </a:xfrm>
          <a:prstGeom prst="ellipse">
            <a:avLst/>
          </a:prstGeom>
          <a:solidFill>
            <a:schemeClr val="accent3">
              <a:lumOff val="44000"/>
            </a:schemeClr>
          </a:solidFill>
          <a:ln w="25400">
            <a:solidFill>
              <a:schemeClr val="accent1"/>
            </a:solidFill>
          </a:ln>
        </p:spPr>
        <p:txBody>
          <a:bodyPr lIns="45719" rIns="45719"/>
          <a:lstStyle/>
          <a:p>
            <a:endParaRPr/>
          </a:p>
        </p:txBody>
      </p:sp>
      <p:sp>
        <p:nvSpPr>
          <p:cNvPr id="271" name="Form"/>
          <p:cNvSpPr/>
          <p:nvPr/>
        </p:nvSpPr>
        <p:spPr>
          <a:xfrm>
            <a:off x="1702191" y="2529607"/>
            <a:ext cx="157167" cy="160409"/>
          </a:xfrm>
          <a:custGeom>
            <a:avLst/>
            <a:gdLst/>
            <a:ahLst/>
            <a:cxnLst>
              <a:cxn ang="0">
                <a:pos x="wd2" y="hd2"/>
              </a:cxn>
              <a:cxn ang="5400000">
                <a:pos x="wd2" y="hd2"/>
              </a:cxn>
              <a:cxn ang="10800000">
                <a:pos x="wd2" y="hd2"/>
              </a:cxn>
              <a:cxn ang="16200000">
                <a:pos x="wd2" y="hd2"/>
              </a:cxn>
            </a:cxnLst>
            <a:rect l="0" t="0" r="r" b="b"/>
            <a:pathLst>
              <a:path w="21087" h="20883" extrusionOk="0">
                <a:moveTo>
                  <a:pt x="20951" y="6885"/>
                </a:moveTo>
                <a:cubicBezTo>
                  <a:pt x="21506" y="10502"/>
                  <a:pt x="20353" y="14168"/>
                  <a:pt x="17811" y="16868"/>
                </a:cubicBezTo>
                <a:cubicBezTo>
                  <a:pt x="14678" y="20196"/>
                  <a:pt x="9923" y="21600"/>
                  <a:pt x="5410" y="20530"/>
                </a:cubicBezTo>
                <a:cubicBezTo>
                  <a:pt x="2298" y="19737"/>
                  <a:pt x="96" y="17048"/>
                  <a:pt x="4" y="13927"/>
                </a:cubicBezTo>
                <a:cubicBezTo>
                  <a:pt x="-94" y="10648"/>
                  <a:pt x="2144" y="7733"/>
                  <a:pt x="5410" y="6885"/>
                </a:cubicBezTo>
                <a:cubicBezTo>
                  <a:pt x="5852" y="2982"/>
                  <a:pt x="9183" y="0"/>
                  <a:pt x="13181" y="0"/>
                </a:cubicBezTo>
                <a:cubicBezTo>
                  <a:pt x="17183" y="0"/>
                  <a:pt x="20521" y="2982"/>
                  <a:pt x="20951" y="688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2" name="Form"/>
          <p:cNvSpPr/>
          <p:nvPr/>
        </p:nvSpPr>
        <p:spPr>
          <a:xfrm>
            <a:off x="2029795" y="2412884"/>
            <a:ext cx="231719" cy="231695"/>
          </a:xfrm>
          <a:custGeom>
            <a:avLst/>
            <a:gdLst/>
            <a:ahLst/>
            <a:cxnLst>
              <a:cxn ang="0">
                <a:pos x="wd2" y="hd2"/>
              </a:cxn>
              <a:cxn ang="5400000">
                <a:pos x="wd2" y="hd2"/>
              </a:cxn>
              <a:cxn ang="10800000">
                <a:pos x="wd2" y="hd2"/>
              </a:cxn>
              <a:cxn ang="16200000">
                <a:pos x="wd2" y="hd2"/>
              </a:cxn>
            </a:cxnLst>
            <a:rect l="0" t="0" r="r" b="b"/>
            <a:pathLst>
              <a:path w="20853" h="21167" extrusionOk="0">
                <a:moveTo>
                  <a:pt x="18790" y="6408"/>
                </a:moveTo>
                <a:cubicBezTo>
                  <a:pt x="21158" y="8944"/>
                  <a:pt x="21527" y="12789"/>
                  <a:pt x="19689" y="15748"/>
                </a:cubicBezTo>
                <a:cubicBezTo>
                  <a:pt x="17822" y="18753"/>
                  <a:pt x="14181" y="20065"/>
                  <a:pt x="10877" y="18939"/>
                </a:cubicBezTo>
                <a:cubicBezTo>
                  <a:pt x="9549" y="20798"/>
                  <a:pt x="7207" y="21600"/>
                  <a:pt x="5041" y="20937"/>
                </a:cubicBezTo>
                <a:cubicBezTo>
                  <a:pt x="3176" y="20366"/>
                  <a:pt x="1777" y="18791"/>
                  <a:pt x="1411" y="16848"/>
                </a:cubicBezTo>
                <a:cubicBezTo>
                  <a:pt x="546" y="15775"/>
                  <a:pt x="37" y="14417"/>
                  <a:pt x="2" y="12963"/>
                </a:cubicBezTo>
                <a:cubicBezTo>
                  <a:pt x="-73" y="9914"/>
                  <a:pt x="1929" y="7209"/>
                  <a:pt x="4851" y="6408"/>
                </a:cubicBezTo>
                <a:cubicBezTo>
                  <a:pt x="5248" y="2776"/>
                  <a:pt x="8235" y="0"/>
                  <a:pt x="11821" y="0"/>
                </a:cubicBezTo>
                <a:cubicBezTo>
                  <a:pt x="15421" y="0"/>
                  <a:pt x="18404" y="2776"/>
                  <a:pt x="18790" y="6408"/>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3" name="Bottom-up:…"/>
          <p:cNvSpPr txBox="1"/>
          <p:nvPr/>
        </p:nvSpPr>
        <p:spPr>
          <a:xfrm>
            <a:off x="4579781" y="1765270"/>
            <a:ext cx="3592872" cy="369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mn-lt"/>
                <a:ea typeface="+mn-ea"/>
                <a:cs typeface="+mn-cs"/>
                <a:sym typeface="Helvetica"/>
              </a:defRPr>
            </a:pPr>
            <a:r>
              <a:t>Bottom-up: </a:t>
            </a:r>
          </a:p>
          <a:p>
            <a:pPr>
              <a:defRPr>
                <a:latin typeface="+mn-lt"/>
                <a:ea typeface="+mn-ea"/>
                <a:cs typeface="+mn-cs"/>
                <a:sym typeface="Helvetica"/>
              </a:defRPr>
            </a:pPr>
            <a:r>
              <a:t>sensorische Informationen aus dem Körper formen die Wahrnehmung</a:t>
            </a:r>
          </a:p>
          <a:p>
            <a:pPr>
              <a:defRPr>
                <a:latin typeface="+mn-lt"/>
                <a:ea typeface="+mn-ea"/>
                <a:cs typeface="+mn-cs"/>
                <a:sym typeface="Helvetica"/>
              </a:defRPr>
            </a:pPr>
            <a:endParaRPr/>
          </a:p>
          <a:p>
            <a:pPr>
              <a:defRPr>
                <a:latin typeface="+mn-lt"/>
                <a:ea typeface="+mn-ea"/>
                <a:cs typeface="+mn-cs"/>
                <a:sym typeface="Helvetica"/>
              </a:defRPr>
            </a:pPr>
            <a:r>
              <a:t>Top-down: </a:t>
            </a:r>
          </a:p>
          <a:p>
            <a:pPr>
              <a:defRPr>
                <a:latin typeface="+mn-lt"/>
                <a:ea typeface="+mn-ea"/>
                <a:cs typeface="+mn-cs"/>
                <a:sym typeface="Helvetica"/>
              </a:defRPr>
            </a:pPr>
            <a:r>
              <a:t>Kognitionen beeinflussen die Wahrnehmung</a:t>
            </a:r>
          </a:p>
          <a:p>
            <a:pPr>
              <a:defRPr sz="1500" i="1">
                <a:latin typeface="+mn-lt"/>
                <a:ea typeface="+mn-ea"/>
                <a:cs typeface="+mn-cs"/>
                <a:sym typeface="Helvetica"/>
              </a:defRPr>
            </a:pPr>
            <a:r>
              <a:t>—&gt; Ergänzung von Informationen durch Erwartungen oder a-priori-Wissen, z.B.: </a:t>
            </a:r>
          </a:p>
          <a:p>
            <a:pPr marL="517492" lvl="1" indent="-136492">
              <a:buSzPct val="100000"/>
              <a:buChar char="-"/>
              <a:defRPr sz="1500" i="1">
                <a:latin typeface="+mn-lt"/>
                <a:ea typeface="+mn-ea"/>
                <a:cs typeface="+mn-cs"/>
                <a:sym typeface="Helvetica"/>
              </a:defRPr>
            </a:pPr>
            <a:r>
              <a:t>Was gehört zu meinem Körper?</a:t>
            </a:r>
          </a:p>
          <a:p>
            <a:pPr marL="517492" lvl="1" indent="-136492">
              <a:buSzPct val="100000"/>
              <a:buChar char="-"/>
              <a:defRPr sz="1500" i="1">
                <a:latin typeface="+mn-lt"/>
                <a:ea typeface="+mn-ea"/>
                <a:cs typeface="+mn-cs"/>
                <a:sym typeface="Helvetica"/>
              </a:defRPr>
            </a:pPr>
            <a:r>
              <a:t>Durch welche Stimuli werden meine sensorischen Empfindungen ausgelöst?</a:t>
            </a:r>
          </a:p>
        </p:txBody>
      </p:sp>
      <p:sp>
        <p:nvSpPr>
          <p:cNvPr id="274" name="Sitzende Katze"/>
          <p:cNvSpPr/>
          <p:nvPr/>
        </p:nvSpPr>
        <p:spPr>
          <a:xfrm flipH="1">
            <a:off x="3362510" y="3219660"/>
            <a:ext cx="429796" cy="351900"/>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5" name="?"/>
          <p:cNvSpPr txBox="1"/>
          <p:nvPr/>
        </p:nvSpPr>
        <p:spPr>
          <a:xfrm>
            <a:off x="1610926" y="5229080"/>
            <a:ext cx="344288" cy="61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400">
                <a:solidFill>
                  <a:schemeClr val="accent1">
                    <a:lumOff val="-8000"/>
                  </a:schemeClr>
                </a:solidFill>
                <a:latin typeface="+mn-lt"/>
                <a:ea typeface="+mn-ea"/>
                <a:cs typeface="+mn-cs"/>
                <a:sym typeface="Helvetica"/>
              </a:defRPr>
            </a:lvl1pPr>
          </a:lstStyle>
          <a:p>
            <a:r>
              <a:t>?</a:t>
            </a:r>
          </a:p>
        </p:txBody>
      </p:sp>
      <p:sp>
        <p:nvSpPr>
          <p:cNvPr id="276" name="Linie"/>
          <p:cNvSpPr/>
          <p:nvPr/>
        </p:nvSpPr>
        <p:spPr>
          <a:xfrm rot="15929606">
            <a:off x="124255" y="3962921"/>
            <a:ext cx="2418797" cy="163528"/>
          </a:xfrm>
          <a:custGeom>
            <a:avLst/>
            <a:gdLst/>
            <a:ahLst/>
            <a:cxnLst>
              <a:cxn ang="0">
                <a:pos x="wd2" y="hd2"/>
              </a:cxn>
              <a:cxn ang="5400000">
                <a:pos x="wd2" y="hd2"/>
              </a:cxn>
              <a:cxn ang="10800000">
                <a:pos x="wd2" y="hd2"/>
              </a:cxn>
              <a:cxn ang="16200000">
                <a:pos x="wd2" y="hd2"/>
              </a:cxn>
            </a:cxnLst>
            <a:rect l="0" t="0" r="r" b="b"/>
            <a:pathLst>
              <a:path w="21600" h="16022" extrusionOk="0">
                <a:moveTo>
                  <a:pt x="0" y="5304"/>
                </a:moveTo>
                <a:cubicBezTo>
                  <a:pt x="1484" y="3129"/>
                  <a:pt x="2979" y="4156"/>
                  <a:pt x="4406" y="8177"/>
                </a:cubicBezTo>
                <a:cubicBezTo>
                  <a:pt x="5976" y="12598"/>
                  <a:pt x="7631" y="20646"/>
                  <a:pt x="9134" y="12573"/>
                </a:cubicBezTo>
                <a:cubicBezTo>
                  <a:pt x="9753" y="9246"/>
                  <a:pt x="10241" y="3289"/>
                  <a:pt x="10903" y="1069"/>
                </a:cubicBezTo>
                <a:cubicBezTo>
                  <a:pt x="11506" y="-954"/>
                  <a:pt x="12122" y="351"/>
                  <a:pt x="12735" y="1262"/>
                </a:cubicBezTo>
                <a:cubicBezTo>
                  <a:pt x="13865" y="2942"/>
                  <a:pt x="15025" y="3195"/>
                  <a:pt x="16161" y="3244"/>
                </a:cubicBezTo>
                <a:cubicBezTo>
                  <a:pt x="17064" y="3283"/>
                  <a:pt x="17970" y="3185"/>
                  <a:pt x="18877" y="3445"/>
                </a:cubicBezTo>
                <a:cubicBezTo>
                  <a:pt x="19784" y="3705"/>
                  <a:pt x="20692" y="4323"/>
                  <a:pt x="21600" y="5304"/>
                </a:cubicBezTo>
              </a:path>
            </a:pathLst>
          </a:custGeom>
          <a:ln w="25400">
            <a:solidFill>
              <a:schemeClr val="accent1"/>
            </a:solidFill>
          </a:ln>
        </p:spPr>
        <p:txBody>
          <a:bodyPr lIns="45719" rIns="45719"/>
          <a:lstStyle/>
          <a:p>
            <a:endParaRPr/>
          </a:p>
        </p:txBody>
      </p:sp>
      <p:sp>
        <p:nvSpPr>
          <p:cNvPr id="277" name="Form"/>
          <p:cNvSpPr/>
          <p:nvPr/>
        </p:nvSpPr>
        <p:spPr>
          <a:xfrm rot="1320000" flipH="1">
            <a:off x="1338507" y="5049235"/>
            <a:ext cx="175550" cy="340486"/>
          </a:xfrm>
          <a:custGeom>
            <a:avLst/>
            <a:gdLst/>
            <a:ahLst/>
            <a:cxnLst>
              <a:cxn ang="0">
                <a:pos x="wd2" y="hd2"/>
              </a:cxn>
              <a:cxn ang="5400000">
                <a:pos x="wd2" y="hd2"/>
              </a:cxn>
              <a:cxn ang="10800000">
                <a:pos x="wd2" y="hd2"/>
              </a:cxn>
              <a:cxn ang="16200000">
                <a:pos x="wd2" y="hd2"/>
              </a:cxn>
            </a:cxnLst>
            <a:rect l="0" t="0" r="r" b="b"/>
            <a:pathLst>
              <a:path w="21561" h="21591" extrusionOk="0">
                <a:moveTo>
                  <a:pt x="14033" y="80"/>
                </a:moveTo>
                <a:cubicBezTo>
                  <a:pt x="13931" y="37"/>
                  <a:pt x="13808" y="10"/>
                  <a:pt x="13677" y="2"/>
                </a:cubicBezTo>
                <a:cubicBezTo>
                  <a:pt x="13556" y="-5"/>
                  <a:pt x="13433" y="4"/>
                  <a:pt x="13321" y="30"/>
                </a:cubicBezTo>
                <a:lnTo>
                  <a:pt x="11235" y="1037"/>
                </a:lnTo>
                <a:cubicBezTo>
                  <a:pt x="11113" y="1081"/>
                  <a:pt x="11032" y="1149"/>
                  <a:pt x="11011" y="1225"/>
                </a:cubicBezTo>
                <a:cubicBezTo>
                  <a:pt x="10992" y="1291"/>
                  <a:pt x="11020" y="1358"/>
                  <a:pt x="11090" y="1414"/>
                </a:cubicBezTo>
                <a:cubicBezTo>
                  <a:pt x="15225" y="3958"/>
                  <a:pt x="17716" y="7238"/>
                  <a:pt x="17718" y="10817"/>
                </a:cubicBezTo>
                <a:cubicBezTo>
                  <a:pt x="17719" y="14369"/>
                  <a:pt x="15268" y="17627"/>
                  <a:pt x="11190" y="20164"/>
                </a:cubicBezTo>
                <a:cubicBezTo>
                  <a:pt x="11110" y="20220"/>
                  <a:pt x="11068" y="20287"/>
                  <a:pt x="11068" y="20357"/>
                </a:cubicBezTo>
                <a:cubicBezTo>
                  <a:pt x="11069" y="20423"/>
                  <a:pt x="11110" y="20488"/>
                  <a:pt x="11185" y="20542"/>
                </a:cubicBezTo>
                <a:lnTo>
                  <a:pt x="13337" y="21532"/>
                </a:lnTo>
                <a:cubicBezTo>
                  <a:pt x="13479" y="21575"/>
                  <a:pt x="13642" y="21595"/>
                  <a:pt x="13806" y="21590"/>
                </a:cubicBezTo>
                <a:cubicBezTo>
                  <a:pt x="13971" y="21585"/>
                  <a:pt x="14130" y="21554"/>
                  <a:pt x="14261" y="21501"/>
                </a:cubicBezTo>
                <a:cubicBezTo>
                  <a:pt x="18846" y="18583"/>
                  <a:pt x="21583" y="14863"/>
                  <a:pt x="21561" y="10817"/>
                </a:cubicBezTo>
                <a:cubicBezTo>
                  <a:pt x="21539" y="6738"/>
                  <a:pt x="18716" y="2995"/>
                  <a:pt x="14033" y="80"/>
                </a:cubicBezTo>
                <a:close/>
                <a:moveTo>
                  <a:pt x="8505" y="2805"/>
                </a:moveTo>
                <a:cubicBezTo>
                  <a:pt x="8389" y="2746"/>
                  <a:pt x="8239" y="2708"/>
                  <a:pt x="8078" y="2698"/>
                </a:cubicBezTo>
                <a:cubicBezTo>
                  <a:pt x="7906" y="2686"/>
                  <a:pt x="7732" y="2706"/>
                  <a:pt x="7586" y="2753"/>
                </a:cubicBezTo>
                <a:lnTo>
                  <a:pt x="5527" y="3719"/>
                </a:lnTo>
                <a:cubicBezTo>
                  <a:pt x="5410" y="3771"/>
                  <a:pt x="5328" y="3840"/>
                  <a:pt x="5293" y="3917"/>
                </a:cubicBezTo>
                <a:cubicBezTo>
                  <a:pt x="5261" y="3988"/>
                  <a:pt x="5270" y="4062"/>
                  <a:pt x="5319" y="4131"/>
                </a:cubicBezTo>
                <a:cubicBezTo>
                  <a:pt x="8212" y="5952"/>
                  <a:pt x="9954" y="8280"/>
                  <a:pt x="9969" y="10817"/>
                </a:cubicBezTo>
                <a:cubicBezTo>
                  <a:pt x="9985" y="13364"/>
                  <a:pt x="8258" y="15706"/>
                  <a:pt x="5368" y="17541"/>
                </a:cubicBezTo>
                <a:cubicBezTo>
                  <a:pt x="5307" y="17619"/>
                  <a:pt x="5292" y="17704"/>
                  <a:pt x="5323" y="17787"/>
                </a:cubicBezTo>
                <a:cubicBezTo>
                  <a:pt x="5349" y="17854"/>
                  <a:pt x="5404" y="17916"/>
                  <a:pt x="5486" y="17970"/>
                </a:cubicBezTo>
                <a:lnTo>
                  <a:pt x="7561" y="18873"/>
                </a:lnTo>
                <a:cubicBezTo>
                  <a:pt x="7698" y="18910"/>
                  <a:pt x="7853" y="18926"/>
                  <a:pt x="8007" y="18918"/>
                </a:cubicBezTo>
                <a:cubicBezTo>
                  <a:pt x="8157" y="18909"/>
                  <a:pt x="8298" y="18879"/>
                  <a:pt x="8415" y="18830"/>
                </a:cubicBezTo>
                <a:cubicBezTo>
                  <a:pt x="11794" y="16625"/>
                  <a:pt x="13815" y="13843"/>
                  <a:pt x="13828" y="10817"/>
                </a:cubicBezTo>
                <a:cubicBezTo>
                  <a:pt x="13841" y="7799"/>
                  <a:pt x="11853" y="5016"/>
                  <a:pt x="8505" y="2805"/>
                </a:cubicBezTo>
                <a:close/>
                <a:moveTo>
                  <a:pt x="2423" y="5414"/>
                </a:moveTo>
                <a:cubicBezTo>
                  <a:pt x="2239" y="5400"/>
                  <a:pt x="2051" y="5406"/>
                  <a:pt x="1872" y="5432"/>
                </a:cubicBezTo>
                <a:lnTo>
                  <a:pt x="244" y="6193"/>
                </a:lnTo>
                <a:cubicBezTo>
                  <a:pt x="132" y="6287"/>
                  <a:pt x="83" y="6398"/>
                  <a:pt x="106" y="6508"/>
                </a:cubicBezTo>
                <a:cubicBezTo>
                  <a:pt x="125" y="6598"/>
                  <a:pt x="192" y="6684"/>
                  <a:pt x="299" y="6757"/>
                </a:cubicBezTo>
                <a:cubicBezTo>
                  <a:pt x="1934" y="7938"/>
                  <a:pt x="2813" y="9357"/>
                  <a:pt x="2808" y="10817"/>
                </a:cubicBezTo>
                <a:cubicBezTo>
                  <a:pt x="2804" y="12283"/>
                  <a:pt x="1912" y="13704"/>
                  <a:pt x="271" y="14886"/>
                </a:cubicBezTo>
                <a:cubicBezTo>
                  <a:pt x="82" y="14974"/>
                  <a:pt x="-17" y="15102"/>
                  <a:pt x="3" y="15233"/>
                </a:cubicBezTo>
                <a:cubicBezTo>
                  <a:pt x="21" y="15355"/>
                  <a:pt x="141" y="15467"/>
                  <a:pt x="331" y="15540"/>
                </a:cubicBezTo>
                <a:lnTo>
                  <a:pt x="1800" y="16223"/>
                </a:lnTo>
                <a:cubicBezTo>
                  <a:pt x="1993" y="16259"/>
                  <a:pt x="2198" y="16275"/>
                  <a:pt x="2404" y="16270"/>
                </a:cubicBezTo>
                <a:cubicBezTo>
                  <a:pt x="2633" y="16264"/>
                  <a:pt x="2856" y="16233"/>
                  <a:pt x="3060" y="16178"/>
                </a:cubicBezTo>
                <a:cubicBezTo>
                  <a:pt x="5198" y="14610"/>
                  <a:pt x="6335" y="12736"/>
                  <a:pt x="6312" y="10817"/>
                </a:cubicBezTo>
                <a:cubicBezTo>
                  <a:pt x="6290" y="8928"/>
                  <a:pt x="5143" y="7088"/>
                  <a:pt x="3026" y="5546"/>
                </a:cubicBezTo>
                <a:cubicBezTo>
                  <a:pt x="2850" y="5477"/>
                  <a:pt x="2642" y="5431"/>
                  <a:pt x="2423" y="5414"/>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8" name="Abbildung 1…"/>
          <p:cNvSpPr txBox="1"/>
          <p:nvPr/>
        </p:nvSpPr>
        <p:spPr>
          <a:xfrm>
            <a:off x="524372" y="1278906"/>
            <a:ext cx="2794173"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2400"/>
              </a:lnSpc>
              <a:defRPr sz="1000" b="1">
                <a:solidFill>
                  <a:srgbClr val="A7A7A7"/>
                </a:solidFill>
                <a:latin typeface="+mn-lt"/>
                <a:ea typeface="+mn-ea"/>
                <a:cs typeface="+mn-cs"/>
                <a:sym typeface="Helvetica"/>
              </a:defRPr>
            </a:pPr>
            <a:r>
              <a:t>Abbildung 1</a:t>
            </a:r>
            <a:endParaRPr i="1"/>
          </a:p>
          <a:p>
            <a:pPr defTabSz="457200">
              <a:lnSpc>
                <a:spcPts val="2400"/>
              </a:lnSpc>
              <a:defRPr sz="1000">
                <a:solidFill>
                  <a:srgbClr val="A7A7A7"/>
                </a:solidFill>
                <a:latin typeface="+mn-lt"/>
                <a:ea typeface="+mn-ea"/>
                <a:cs typeface="+mn-cs"/>
                <a:sym typeface="Helvetica"/>
              </a:defRPr>
            </a:pPr>
            <a:r>
              <a:rPr i="1"/>
              <a:t>Top-Down- und Bottom-Up-Wahrnehmung</a:t>
            </a:r>
          </a:p>
        </p:txBody>
      </p:sp>
      <p:sp>
        <p:nvSpPr>
          <p:cNvPr id="279" name="Gehirn (Frontansicht)"/>
          <p:cNvSpPr/>
          <p:nvPr/>
        </p:nvSpPr>
        <p:spPr>
          <a:xfrm>
            <a:off x="1077114" y="2716193"/>
            <a:ext cx="271819" cy="225731"/>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chemeClr val="accent3">
              <a:lumOff val="44000"/>
            </a:schemeClr>
          </a:solidFill>
          <a:ln>
            <a:solidFill>
              <a:schemeClr val="accent1"/>
            </a:solidFill>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9FDEF5-15DC-9381-53AF-397F4BF54B3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033B570-72B6-C6C8-077B-E8A5B136C645}"/>
              </a:ext>
            </a:extLst>
          </p:cNvPr>
          <p:cNvSpPr>
            <a:spLocks noGrp="1"/>
          </p:cNvSpPr>
          <p:nvPr>
            <p:ph type="title"/>
          </p:nvPr>
        </p:nvSpPr>
        <p:spPr/>
        <p:txBody>
          <a:bodyPr>
            <a:normAutofit fontScale="90000"/>
          </a:bodyPr>
          <a:lstStyle/>
          <a:p>
            <a:pPr defTabSz="422307">
              <a:defRPr sz="2256"/>
            </a:pPr>
            <a:r>
              <a:rPr lang="de-DE" sz="3200" dirty="0"/>
              <a:t>Störungen der Top-Down-Wahrnehmung:</a:t>
            </a:r>
            <a:br>
              <a:rPr lang="de-DE" dirty="0"/>
            </a:br>
            <a:r>
              <a:rPr lang="de-DE" dirty="0"/>
              <a:t>Adaption im Cerebellum</a:t>
            </a:r>
            <a:endParaRPr lang="en-US" dirty="0"/>
          </a:p>
        </p:txBody>
      </p:sp>
      <p:sp>
        <p:nvSpPr>
          <p:cNvPr id="4" name="Text Placeholder 3">
            <a:extLst>
              <a:ext uri="{FF2B5EF4-FFF2-40B4-BE49-F238E27FC236}">
                <a16:creationId xmlns:a16="http://schemas.microsoft.com/office/drawing/2014/main" id="{3E386413-759E-E6EF-2973-F5E7586859F2}"/>
              </a:ext>
            </a:extLst>
          </p:cNvPr>
          <p:cNvSpPr>
            <a:spLocks noGrp="1"/>
          </p:cNvSpPr>
          <p:nvPr>
            <p:ph type="body" idx="10"/>
          </p:nvPr>
        </p:nvSpPr>
        <p:spPr/>
        <p:txBody>
          <a:bodyPr/>
          <a:lstStyle/>
          <a:p>
            <a:r>
              <a:rPr lang="en-US" dirty="0"/>
              <a:t>Thach ea., </a:t>
            </a:r>
            <a:r>
              <a:rPr lang="en-US" i="1" dirty="0"/>
              <a:t>Annual review of neuroscience</a:t>
            </a:r>
            <a:r>
              <a:rPr lang="en-US" dirty="0"/>
              <a:t>, 1992</a:t>
            </a:r>
          </a:p>
        </p:txBody>
      </p:sp>
      <p:pic>
        <p:nvPicPr>
          <p:cNvPr id="6" name="Picture 5">
            <a:extLst>
              <a:ext uri="{FF2B5EF4-FFF2-40B4-BE49-F238E27FC236}">
                <a16:creationId xmlns:a16="http://schemas.microsoft.com/office/drawing/2014/main" id="{329018C2-E61B-E5C2-7847-CFA9966EDFAB}"/>
              </a:ext>
            </a:extLst>
          </p:cNvPr>
          <p:cNvPicPr>
            <a:picLocks noChangeAspect="1"/>
          </p:cNvPicPr>
          <p:nvPr/>
        </p:nvPicPr>
        <p:blipFill>
          <a:blip r:embed="rId2"/>
          <a:stretch>
            <a:fillRect/>
          </a:stretch>
        </p:blipFill>
        <p:spPr>
          <a:xfrm>
            <a:off x="378348" y="2421623"/>
            <a:ext cx="3787331" cy="2534503"/>
          </a:xfrm>
          <a:prstGeom prst="rect">
            <a:avLst/>
          </a:prstGeom>
        </p:spPr>
      </p:pic>
      <p:pic>
        <p:nvPicPr>
          <p:cNvPr id="8" name="Picture 7">
            <a:extLst>
              <a:ext uri="{FF2B5EF4-FFF2-40B4-BE49-F238E27FC236}">
                <a16:creationId xmlns:a16="http://schemas.microsoft.com/office/drawing/2014/main" id="{A3C497AD-C6B3-1313-0683-9E91EFF7344D}"/>
              </a:ext>
            </a:extLst>
          </p:cNvPr>
          <p:cNvPicPr>
            <a:picLocks noChangeAspect="1"/>
          </p:cNvPicPr>
          <p:nvPr/>
        </p:nvPicPr>
        <p:blipFill>
          <a:blip r:embed="rId3"/>
          <a:stretch>
            <a:fillRect/>
          </a:stretch>
        </p:blipFill>
        <p:spPr>
          <a:xfrm>
            <a:off x="4940426" y="1464859"/>
            <a:ext cx="3516276" cy="4448033"/>
          </a:xfrm>
          <a:prstGeom prst="rect">
            <a:avLst/>
          </a:prstGeom>
        </p:spPr>
      </p:pic>
    </p:spTree>
    <p:extLst>
      <p:ext uri="{BB962C8B-B14F-4D97-AF65-F5344CB8AC3E}">
        <p14:creationId xmlns:p14="http://schemas.microsoft.com/office/powerpoint/2010/main" val="34703806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294" name="pinocchio.jpeg" descr="pinocchio.jpeg"/>
          <p:cNvPicPr>
            <a:picLocks noChangeAspect="1"/>
          </p:cNvPicPr>
          <p:nvPr/>
        </p:nvPicPr>
        <p:blipFill>
          <a:blip r:embed="rId3"/>
          <a:srcRect l="5253" r="10941"/>
          <a:stretch>
            <a:fillRect/>
          </a:stretch>
        </p:blipFill>
        <p:spPr>
          <a:xfrm>
            <a:off x="4949588" y="527609"/>
            <a:ext cx="1678521" cy="1343535"/>
          </a:xfrm>
          <a:prstGeom prst="rect">
            <a:avLst/>
          </a:prstGeom>
          <a:ln w="12700">
            <a:miter lim="400000"/>
          </a:ln>
        </p:spPr>
      </p:pic>
      <p:sp>
        <p:nvSpPr>
          <p:cNvPr id="295" name="vorübergehende Störung der Propriozeption…"/>
          <p:cNvSpPr txBox="1"/>
          <p:nvPr/>
        </p:nvSpPr>
        <p:spPr>
          <a:xfrm>
            <a:off x="5206755" y="1912719"/>
            <a:ext cx="3027168" cy="2585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endParaRPr dirty="0">
              <a:latin typeface="+mn-lt"/>
            </a:endParaRPr>
          </a:p>
          <a:p>
            <a:pPr marL="226787" indent="-226787">
              <a:buSzPct val="100000"/>
              <a:buChar char="-"/>
            </a:pPr>
            <a:endParaRPr dirty="0">
              <a:latin typeface="+mn-lt"/>
            </a:endParaRPr>
          </a:p>
          <a:p>
            <a:pPr marL="226787" indent="-226787">
              <a:buSzPct val="100000"/>
              <a:buChar char="-"/>
            </a:pPr>
            <a:r>
              <a:rPr dirty="0" err="1">
                <a:latin typeface="+mn-lt"/>
              </a:rPr>
              <a:t>vorübergehende</a:t>
            </a:r>
            <a:r>
              <a:rPr dirty="0">
                <a:latin typeface="+mn-lt"/>
              </a:rPr>
              <a:t> </a:t>
            </a:r>
            <a:r>
              <a:rPr dirty="0" err="1">
                <a:latin typeface="+mn-lt"/>
              </a:rPr>
              <a:t>Störung</a:t>
            </a:r>
            <a:r>
              <a:rPr dirty="0">
                <a:latin typeface="+mn-lt"/>
              </a:rPr>
              <a:t> der </a:t>
            </a:r>
            <a:r>
              <a:rPr dirty="0" err="1">
                <a:latin typeface="+mn-lt"/>
              </a:rPr>
              <a:t>Propriozeption</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Vibration am </a:t>
            </a:r>
            <a:r>
              <a:rPr dirty="0" err="1">
                <a:latin typeface="+mn-lt"/>
              </a:rPr>
              <a:t>Trizeps</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Illusion, </a:t>
            </a:r>
            <a:r>
              <a:rPr dirty="0" err="1">
                <a:latin typeface="+mn-lt"/>
              </a:rPr>
              <a:t>eigene</a:t>
            </a:r>
            <a:r>
              <a:rPr dirty="0">
                <a:latin typeface="+mn-lt"/>
              </a:rPr>
              <a:t> </a:t>
            </a:r>
            <a:r>
              <a:rPr dirty="0" err="1">
                <a:latin typeface="+mn-lt"/>
              </a:rPr>
              <a:t>Nase</a:t>
            </a:r>
            <a:r>
              <a:rPr dirty="0">
                <a:latin typeface="+mn-lt"/>
              </a:rPr>
              <a:t> sei bis </a:t>
            </a:r>
            <a:r>
              <a:rPr dirty="0" err="1">
                <a:latin typeface="+mn-lt"/>
              </a:rPr>
              <a:t>zu</a:t>
            </a:r>
            <a:r>
              <a:rPr dirty="0">
                <a:latin typeface="+mn-lt"/>
              </a:rPr>
              <a:t> 30 cm lang</a:t>
            </a:r>
          </a:p>
        </p:txBody>
      </p:sp>
      <p:pic>
        <p:nvPicPr>
          <p:cNvPr id="2050" name="Picture 2">
            <a:extLst>
              <a:ext uri="{FF2B5EF4-FFF2-40B4-BE49-F238E27FC236}">
                <a16:creationId xmlns:a16="http://schemas.microsoft.com/office/drawing/2014/main" id="{8D5F5317-0CC1-D27A-6146-9C7693A91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121" b="51670"/>
          <a:stretch/>
        </p:blipFill>
        <p:spPr bwMode="auto">
          <a:xfrm>
            <a:off x="707769" y="1826951"/>
            <a:ext cx="3191745" cy="3221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F727EF6E-B0AA-6FD8-5F50-4E81D15006F2}"/>
              </a:ext>
            </a:extLst>
          </p:cNvPr>
          <p:cNvSpPr txBox="1">
            <a:spLocks/>
          </p:cNvSpPr>
          <p:nvPr/>
        </p:nvSpPr>
        <p:spPr>
          <a:xfrm>
            <a:off x="431005" y="6112042"/>
            <a:ext cx="7773989" cy="357020"/>
          </a:xfrm>
          <a:prstGeom prst="rect">
            <a:avLst/>
          </a:prstGeom>
        </p:spPr>
        <p:txBody>
          <a:bodyPr anchor="ctr">
            <a:noAutofit/>
          </a:bodyPr>
          <a:lstStyle>
            <a:lvl1pPr marL="342900" marR="0" indent="-342900" algn="ctr" defTabSz="449262" rtl="0" eaLnBrk="1" latinLnBrk="0" hangingPunct="1">
              <a:lnSpc>
                <a:spcPct val="100000"/>
              </a:lnSpc>
              <a:spcBef>
                <a:spcPts val="700"/>
              </a:spcBef>
              <a:spcAft>
                <a:spcPts val="0"/>
              </a:spcAft>
              <a:buClrTx/>
              <a:buSzTx/>
              <a:buFontTx/>
              <a:buNone/>
              <a:tabLst/>
              <a:defRPr sz="105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a:lstStyle>
          <a:p>
            <a:r>
              <a:rPr lang="en-US" dirty="0" err="1"/>
              <a:t>Kilteni</a:t>
            </a:r>
            <a:r>
              <a:rPr lang="en-US" dirty="0"/>
              <a:t> ea., </a:t>
            </a:r>
            <a:r>
              <a:rPr lang="en-US" i="1" dirty="0"/>
              <a:t>Frontiers of Human Neuroscience</a:t>
            </a:r>
            <a:r>
              <a:rPr lang="en-US" dirty="0"/>
              <a:t>, 2015</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306" name="Bildschirmfoto 2021-12-05 um 15.59.04.png" descr="Bildschirmfoto 2021-12-05 um 15.59.04.png"/>
          <p:cNvPicPr>
            <a:picLocks noChangeAspect="1"/>
          </p:cNvPicPr>
          <p:nvPr/>
        </p:nvPicPr>
        <p:blipFill>
          <a:blip r:embed="rId3"/>
          <a:srcRect t="9183"/>
          <a:stretch>
            <a:fillRect/>
          </a:stretch>
        </p:blipFill>
        <p:spPr>
          <a:xfrm>
            <a:off x="325336" y="2329440"/>
            <a:ext cx="4469509" cy="2616537"/>
          </a:xfrm>
          <a:prstGeom prst="rect">
            <a:avLst/>
          </a:prstGeom>
          <a:ln w="12700">
            <a:miter lim="400000"/>
          </a:ln>
        </p:spPr>
      </p:pic>
      <p:pic>
        <p:nvPicPr>
          <p:cNvPr id="307" name="Bildschirmfoto 2021-12-05 um 16.50.15.png" descr="Bildschirmfoto 2021-12-05 um 16.50.15.png"/>
          <p:cNvPicPr>
            <a:picLocks noChangeAspect="1"/>
          </p:cNvPicPr>
          <p:nvPr/>
        </p:nvPicPr>
        <p:blipFill>
          <a:blip r:embed="rId4"/>
          <a:srcRect l="8531" t="336" r="5564"/>
          <a:stretch>
            <a:fillRect/>
          </a:stretch>
        </p:blipFill>
        <p:spPr>
          <a:xfrm>
            <a:off x="5063679" y="2323723"/>
            <a:ext cx="3107220" cy="2647167"/>
          </a:xfrm>
          <a:prstGeom prst="rect">
            <a:avLst/>
          </a:prstGeom>
          <a:ln w="12700">
            <a:miter lim="400000"/>
          </a:ln>
        </p:spPr>
      </p:pic>
      <p:sp>
        <p:nvSpPr>
          <p:cNvPr id="308" name="Rechteck"/>
          <p:cNvSpPr/>
          <p:nvPr/>
        </p:nvSpPr>
        <p:spPr>
          <a:xfrm>
            <a:off x="6905549" y="2322096"/>
            <a:ext cx="1264857" cy="144570"/>
          </a:xfrm>
          <a:prstGeom prst="rect">
            <a:avLst/>
          </a:prstGeom>
          <a:solidFill>
            <a:srgbClr val="B2ADAE"/>
          </a:solidFill>
          <a:ln w="12700">
            <a:miter lim="400000"/>
          </a:ln>
        </p:spPr>
        <p:txBody>
          <a:bodyPr lIns="45719" rIns="45719"/>
          <a:lstStyle/>
          <a:p>
            <a:endParaRPr/>
          </a:p>
        </p:txBody>
      </p:sp>
      <p:sp>
        <p:nvSpPr>
          <p:cNvPr id="309" name="Brown, o.D."/>
          <p:cNvSpPr txBox="1"/>
          <p:nvPr/>
        </p:nvSpPr>
        <p:spPr>
          <a:xfrm>
            <a:off x="5067634" y="4961142"/>
            <a:ext cx="767604" cy="22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A7A7A7"/>
                </a:solidFill>
              </a:defRPr>
            </a:lvl1pPr>
          </a:lstStyle>
          <a:p>
            <a:r>
              <a:t>Brown, o.D.</a:t>
            </a:r>
          </a:p>
        </p:txBody>
      </p:sp>
      <p:sp>
        <p:nvSpPr>
          <p:cNvPr id="310" name="Abbildung 5.…"/>
          <p:cNvSpPr txBox="1"/>
          <p:nvPr/>
        </p:nvSpPr>
        <p:spPr>
          <a:xfrm>
            <a:off x="5063679" y="1628274"/>
            <a:ext cx="2962406" cy="64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solidFill>
                  <a:srgbClr val="A7A7A7"/>
                </a:solidFill>
              </a:defRPr>
            </a:pPr>
            <a:r>
              <a:rPr dirty="0" err="1"/>
              <a:t>Abbildung</a:t>
            </a:r>
            <a:r>
              <a:rPr dirty="0"/>
              <a:t> 5. </a:t>
            </a:r>
          </a:p>
          <a:p>
            <a:pPr>
              <a:defRPr sz="1000" i="1">
                <a:solidFill>
                  <a:srgbClr val="A7A7A7"/>
                </a:solidFill>
              </a:defRPr>
            </a:pPr>
            <a:r>
              <a:rPr dirty="0" err="1"/>
              <a:t>Überkreuzter</a:t>
            </a:r>
            <a:r>
              <a:rPr dirty="0"/>
              <a:t> Mittel- und </a:t>
            </a:r>
            <a:r>
              <a:rPr dirty="0" err="1"/>
              <a:t>Ringfinger</a:t>
            </a:r>
            <a:r>
              <a:rPr dirty="0"/>
              <a:t> für die 2-Nasen-Illusion (</a:t>
            </a:r>
            <a:r>
              <a:rPr dirty="0" err="1"/>
              <a:t>oder</a:t>
            </a:r>
            <a:r>
              <a:rPr dirty="0"/>
              <a:t> Westside-</a:t>
            </a:r>
            <a:r>
              <a:rPr dirty="0" err="1"/>
              <a:t>Gangzeichen</a:t>
            </a:r>
            <a:r>
              <a:rPr dirty="0"/>
              <a:t>, je </a:t>
            </a:r>
            <a:r>
              <a:rPr dirty="0" err="1"/>
              <a:t>nachdem</a:t>
            </a:r>
            <a:r>
              <a:rPr dirty="0"/>
              <a:t>).</a:t>
            </a:r>
          </a:p>
        </p:txBody>
      </p:sp>
      <p:sp>
        <p:nvSpPr>
          <p:cNvPr id="311" name="Abbildung 4.…"/>
          <p:cNvSpPr txBox="1"/>
          <p:nvPr/>
        </p:nvSpPr>
        <p:spPr>
          <a:xfrm>
            <a:off x="317570" y="1696272"/>
            <a:ext cx="2962406" cy="366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solidFill>
                  <a:srgbClr val="A7A7A7"/>
                </a:solidFill>
              </a:defRPr>
            </a:pPr>
            <a:r>
              <a:t>Abbildung 4. </a:t>
            </a:r>
          </a:p>
          <a:p>
            <a:pPr>
              <a:defRPr sz="1000" i="1">
                <a:solidFill>
                  <a:srgbClr val="A7A7A7"/>
                </a:solidFill>
              </a:defRPr>
            </a:pPr>
            <a:r>
              <a:t>Alternative für Pinocchio-Illusion</a:t>
            </a:r>
          </a:p>
        </p:txBody>
      </p:sp>
      <p:sp>
        <p:nvSpPr>
          <p:cNvPr id="312" name="Riesen, 2016"/>
          <p:cNvSpPr txBox="1"/>
          <p:nvPr/>
        </p:nvSpPr>
        <p:spPr>
          <a:xfrm>
            <a:off x="318089" y="4977312"/>
            <a:ext cx="852560" cy="226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A7A7A7"/>
                </a:solidFill>
              </a:defRPr>
            </a:lvl1pPr>
          </a:lstStyle>
          <a:p>
            <a:r>
              <a:t>Riesen, 2016</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1667</Words>
  <Application>Microsoft Office PowerPoint</Application>
  <PresentationFormat>Custom</PresentationFormat>
  <Paragraphs>147</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D-DIN</vt:lpstr>
      <vt:lpstr>Franklin Gothic Medium Cond</vt:lpstr>
      <vt:lpstr>Helvetica Neue</vt:lpstr>
      <vt:lpstr>Helvetica Neue Medium</vt:lpstr>
      <vt:lpstr>Roboto Light</vt:lpstr>
      <vt:lpstr>Segoe UI</vt:lpstr>
      <vt:lpstr>Times New Roman</vt:lpstr>
      <vt:lpstr>neurofun_seminar</vt:lpstr>
      <vt:lpstr>PowerPoint Presentation</vt:lpstr>
      <vt:lpstr>Inhalt</vt:lpstr>
      <vt:lpstr>Evaluation</vt:lpstr>
      <vt:lpstr>Mechanosensoren Rezeptive Felder und Reizantworten</vt:lpstr>
      <vt:lpstr>Organisation des somatosensorischen Kortex</vt:lpstr>
      <vt:lpstr>Bottom-up und Top-down</vt:lpstr>
      <vt:lpstr>Störungen der Top-Down-Wahrnehmung: Adaption im Cerebellum</vt:lpstr>
      <vt:lpstr>Störungen der Bottom-Up-Wahrnehmung: Die Pinocchio-Illusion</vt:lpstr>
      <vt:lpstr>Störungen der Bottom-Up-Wahrnehmung: Die Pinocchio-Illusion</vt:lpstr>
      <vt:lpstr>fMRT Grundlagen</vt:lpstr>
      <vt:lpstr>Physikalische Grundlagen</vt:lpstr>
      <vt:lpstr>Gruppenarbeit</vt:lpstr>
      <vt:lpstr>Aufgabe 1</vt:lpstr>
      <vt:lpstr>Aufgabe 1</vt:lpstr>
      <vt:lpstr>Aufgabe 2</vt:lpstr>
      <vt:lpstr>Aufgabe 2</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3</cp:revision>
  <dcterms:modified xsi:type="dcterms:W3CDTF">2022-05-24T07:31:52Z</dcterms:modified>
</cp:coreProperties>
</file>